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6"/>
  </p:notesMasterIdLst>
  <p:handoutMasterIdLst>
    <p:handoutMasterId r:id="rId27"/>
  </p:handoutMasterIdLst>
  <p:sldIdLst>
    <p:sldId id="258" r:id="rId3"/>
    <p:sldId id="304" r:id="rId4"/>
    <p:sldId id="300" r:id="rId5"/>
    <p:sldId id="301" r:id="rId6"/>
    <p:sldId id="257" r:id="rId7"/>
    <p:sldId id="268" r:id="rId8"/>
    <p:sldId id="288" r:id="rId9"/>
    <p:sldId id="287" r:id="rId10"/>
    <p:sldId id="269" r:id="rId11"/>
    <p:sldId id="290" r:id="rId12"/>
    <p:sldId id="291" r:id="rId13"/>
    <p:sldId id="275" r:id="rId14"/>
    <p:sldId id="289" r:id="rId15"/>
    <p:sldId id="303" r:id="rId16"/>
    <p:sldId id="302" r:id="rId17"/>
    <p:sldId id="292" r:id="rId18"/>
    <p:sldId id="293" r:id="rId19"/>
    <p:sldId id="294" r:id="rId20"/>
    <p:sldId id="296" r:id="rId21"/>
    <p:sldId id="297" r:id="rId22"/>
    <p:sldId id="298" r:id="rId23"/>
    <p:sldId id="299" r:id="rId24"/>
    <p:sldId id="30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499"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3FE7A4-86AF-4D45-B255-AF86D8BAEB17}" type="datetimeFigureOut">
              <a:rPr lang="en-US" smtClean="0"/>
              <a:pPr/>
              <a:t>4/16/2011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10B78F-ECFE-4B4E-A66D-2A88774C52A2}" type="slidenum">
              <a:rPr lang="en-US" smtClean="0"/>
              <a:pPr/>
              <a:t>‹#›</a:t>
            </a:fld>
            <a:endParaRPr lang="en-US"/>
          </a:p>
        </p:txBody>
      </p:sp>
    </p:spTree>
    <p:extLst>
      <p:ext uri="{BB962C8B-B14F-4D97-AF65-F5344CB8AC3E}">
        <p14:creationId xmlns:p14="http://schemas.microsoft.com/office/powerpoint/2010/main" val="367272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E96DC-4354-4A22-988E-33E8DCFF9C48}" type="datetimeFigureOut">
              <a:rPr lang="en-US" smtClean="0"/>
              <a:pPr/>
              <a:t>4/16/2011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1EEFE-DA24-4433-AB63-EB438744D533}" type="slidenum">
              <a:rPr lang="en-US" smtClean="0"/>
              <a:pPr/>
              <a:t>‹#›</a:t>
            </a:fld>
            <a:endParaRPr lang="en-US"/>
          </a:p>
        </p:txBody>
      </p:sp>
    </p:spTree>
    <p:extLst>
      <p:ext uri="{BB962C8B-B14F-4D97-AF65-F5344CB8AC3E}">
        <p14:creationId xmlns:p14="http://schemas.microsoft.com/office/powerpoint/2010/main" val="343048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A1C2ED-3DF5-4BE7-8A61-6F5C900CC520}" type="slidenum">
              <a:rPr lang="en-US">
                <a:solidFill>
                  <a:prstClr val="black"/>
                </a:solidFill>
              </a:rPr>
              <a:pPr/>
              <a:t>15</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88E6C1-BE9A-4B2B-8CE2-10DE8907D88D}" type="slidenum">
              <a:rPr lang="en-US"/>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AC398B-32E4-48D0-9925-EC58BF0FC06B}" type="slidenum">
              <a:rPr lang="en-US"/>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101856-584C-4961-B936-70FAAB4D8831}" type="slidenum">
              <a:rPr lang="en-US"/>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E17D68-C364-453B-B6DC-B87732EFCCA8}" type="slidenum">
              <a:rPr lang="en-US"/>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9955CC-627A-4A87-843B-DA615C751C5B}" type="slidenum">
              <a:rPr lang="en-US"/>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880789-32BA-4889-8B80-620B1D46FF45}" type="slidenum">
              <a:rPr lang="en-US"/>
              <a:pPr/>
              <a:t>21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C55252-537C-4DA0-A796-AF515E16BC75}" type="slidenum">
              <a:rPr lang="en-US"/>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lgn="l" rtl="0"/>
            <a:fld id="{F715E9D2-9F98-4117-9056-D5ABD23A5A2A}" type="datetimeFigureOut">
              <a:rPr lang="en-US" sz="1200" kern="1200" smtClean="0">
                <a:solidFill>
                  <a:prstClr val="black">
                    <a:tint val="75000"/>
                  </a:prstClr>
                </a:solidFill>
                <a:latin typeface="Calibri"/>
                <a:ea typeface="+mn-ea"/>
                <a:cs typeface="+mn-cs"/>
              </a:rPr>
              <a:pPr algn="l" rtl="0"/>
              <a:t>4/16/2011</a:t>
            </a:fld>
            <a:endParaRPr lang="en-US" sz="1200"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algn="r" rtl="0"/>
            <a:fld id="{556D35A9-78C1-4E9C-8B72-67A36EF352AD}" type="slidenum">
              <a:rPr lang="en-US" sz="1200" kern="1200" smtClean="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a:fld id="{F715E9D2-9F98-4117-9056-D5ABD23A5A2A}" type="datetimeFigureOut">
              <a:rPr lang="en-US" sz="1200" kern="1200" smtClean="0">
                <a:solidFill>
                  <a:prstClr val="black">
                    <a:tint val="75000"/>
                  </a:prstClr>
                </a:solidFill>
                <a:latin typeface="Calibri"/>
                <a:ea typeface="+mn-ea"/>
                <a:cs typeface="+mn-cs"/>
              </a:rPr>
              <a:pPr algn="l" rtl="0"/>
              <a:t>4/16/2011</a:t>
            </a:fld>
            <a:endParaRPr lang="en-US" sz="1200"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algn="r" rtl="0"/>
            <a:fld id="{556D35A9-78C1-4E9C-8B72-67A36EF352AD}" type="slidenum">
              <a:rPr lang="en-US" sz="1200" kern="1200" smtClean="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a:fld id="{F715E9D2-9F98-4117-9056-D5ABD23A5A2A}" type="datetimeFigureOut">
              <a:rPr lang="en-US" sz="1200" kern="1200" smtClean="0">
                <a:solidFill>
                  <a:prstClr val="black">
                    <a:tint val="75000"/>
                  </a:prstClr>
                </a:solidFill>
                <a:latin typeface="Calibri"/>
                <a:ea typeface="+mn-ea"/>
                <a:cs typeface="+mn-cs"/>
              </a:rPr>
              <a:pPr algn="l" rtl="0"/>
              <a:t>4/16/2011</a:t>
            </a:fld>
            <a:endParaRPr lang="en-US" sz="1200"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algn="r" rtl="0"/>
            <a:fld id="{556D35A9-78C1-4E9C-8B72-67A36EF352AD}" type="slidenum">
              <a:rPr lang="en-US" sz="1200" kern="1200" smtClean="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solidFill>
                  <a:prstClr val="black">
                    <a:tint val="75000"/>
                  </a:prstClr>
                </a:solidFill>
              </a:defRPr>
            </a:lvl1pPr>
          </a:lstStyle>
          <a:p>
            <a:pPr>
              <a:defRPr/>
            </a:pPr>
            <a:fld id="{C7878F02-FC84-4840-8FCB-8FC2DCE55164}" type="datetimeFigureOut">
              <a:rPr lang="en-US"/>
              <a:pPr>
                <a:defRPr/>
              </a:pPr>
              <a:t>4/16/2011</a:t>
            </a:fld>
            <a:endParaRPr lang="en-US" dirty="0"/>
          </a:p>
        </p:txBody>
      </p:sp>
      <p:sp>
        <p:nvSpPr>
          <p:cNvPr id="5"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prstClr val="black">
                    <a:tint val="75000"/>
                  </a:prstClr>
                </a:solidFill>
              </a:defRPr>
            </a:lvl1pPr>
          </a:lstStyle>
          <a:p>
            <a:pPr>
              <a:defRPr/>
            </a:pPr>
            <a:fld id="{180E3DD9-9C60-419D-A835-0EB603AD46F7}" type="slidenum">
              <a:rPr lang="en-US"/>
              <a:pPr>
                <a:defRPr/>
              </a:pPr>
              <a:t>‹#›</a:t>
            </a:fld>
            <a:endParaRPr lang="en-US" dirty="0"/>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prstClr val="black">
                    <a:tint val="75000"/>
                  </a:prstClr>
                </a:solidFill>
              </a:defRPr>
            </a:lvl1pPr>
          </a:lstStyle>
          <a:p>
            <a:pPr>
              <a:defRPr/>
            </a:pPr>
            <a:fld id="{964053BC-EA42-4073-9640-16CC35C3C48F}" type="datetimeFigureOut">
              <a:rPr lang="en-US"/>
              <a:pPr>
                <a:defRPr/>
              </a:pPr>
              <a:t>4/16/2011</a:t>
            </a:fld>
            <a:endParaRPr lang="en-US" dirty="0"/>
          </a:p>
        </p:txBody>
      </p:sp>
      <p:sp>
        <p:nvSpPr>
          <p:cNvPr id="5"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prstClr val="black">
                    <a:tint val="75000"/>
                  </a:prstClr>
                </a:solidFill>
              </a:defRPr>
            </a:lvl1pPr>
          </a:lstStyle>
          <a:p>
            <a:pPr>
              <a:defRPr/>
            </a:pPr>
            <a:fld id="{A98C6F73-548E-4C11-B452-9B403C16245F}" type="slidenum">
              <a:rPr lang="en-US"/>
              <a:pPr>
                <a:defRPr/>
              </a:pPr>
              <a:t>‹#›</a:t>
            </a:fld>
            <a:endParaRPr lang="en-US" dirty="0"/>
          </a:p>
        </p:txBody>
      </p:sp>
    </p:spTree>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prstClr val="black">
                    <a:tint val="75000"/>
                  </a:prstClr>
                </a:solidFill>
              </a:defRPr>
            </a:lvl1pPr>
          </a:lstStyle>
          <a:p>
            <a:pPr>
              <a:defRPr/>
            </a:pPr>
            <a:fld id="{18D3535B-55B7-4B19-93F2-6CBC5849C883}" type="datetimeFigureOut">
              <a:rPr lang="en-US"/>
              <a:pPr>
                <a:defRPr/>
              </a:pPr>
              <a:t>4/16/2011</a:t>
            </a:fld>
            <a:endParaRPr lang="en-US" dirty="0"/>
          </a:p>
        </p:txBody>
      </p:sp>
      <p:sp>
        <p:nvSpPr>
          <p:cNvPr id="5"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prstClr val="black">
                    <a:tint val="75000"/>
                  </a:prstClr>
                </a:solidFill>
              </a:defRPr>
            </a:lvl1pPr>
          </a:lstStyle>
          <a:p>
            <a:pPr>
              <a:defRPr/>
            </a:pPr>
            <a:fld id="{925D81D4-2D6A-44F8-9091-48E4B96C498A}" type="slidenum">
              <a:rPr lang="en-US"/>
              <a:pPr>
                <a:defRPr/>
              </a:pPr>
              <a:t>‹#›</a:t>
            </a:fld>
            <a:endParaRPr lang="en-US" dirty="0"/>
          </a:p>
        </p:txBody>
      </p:sp>
    </p:spTree>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solidFill>
                  <a:prstClr val="black">
                    <a:tint val="75000"/>
                  </a:prstClr>
                </a:solidFill>
              </a:defRPr>
            </a:lvl1pPr>
          </a:lstStyle>
          <a:p>
            <a:pPr>
              <a:defRPr/>
            </a:pPr>
            <a:fld id="{CD6BA4FB-2045-4059-A47F-5E62ABC11583}" type="datetimeFigureOut">
              <a:rPr lang="en-US"/>
              <a:pPr>
                <a:defRPr/>
              </a:pPr>
              <a:t>4/16/2011</a:t>
            </a:fld>
            <a:endParaRPr lang="en-US" dirty="0"/>
          </a:p>
        </p:txBody>
      </p:sp>
      <p:sp>
        <p:nvSpPr>
          <p:cNvPr id="6" name="Footer Placeholder 5"/>
          <p:cNvSpPr>
            <a:spLocks noGrp="1"/>
          </p:cNvSpPr>
          <p:nvPr>
            <p:ph type="ftr" sz="quarter" idx="11"/>
          </p:nvPr>
        </p:nvSpPr>
        <p:spPr/>
        <p:txBody>
          <a:bodyPr/>
          <a:lstStyle>
            <a:lvl1pPr>
              <a:defRPr>
                <a:solidFill>
                  <a:prstClr val="black">
                    <a:tint val="75000"/>
                  </a:prst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prstClr val="black">
                    <a:tint val="75000"/>
                  </a:prstClr>
                </a:solidFill>
              </a:defRPr>
            </a:lvl1pPr>
          </a:lstStyle>
          <a:p>
            <a:pPr>
              <a:defRPr/>
            </a:pPr>
            <a:fld id="{0CEDBCD1-BDF8-4C6B-AA16-19E8B9120D11}" type="slidenum">
              <a:rPr lang="en-US"/>
              <a:pPr>
                <a:defRPr/>
              </a:pPr>
              <a:t>‹#›</a:t>
            </a:fld>
            <a:endParaRPr lang="en-US" dirty="0"/>
          </a:p>
        </p:txBody>
      </p:sp>
    </p:spTree>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solidFill>
                  <a:prstClr val="black">
                    <a:tint val="75000"/>
                  </a:prstClr>
                </a:solidFill>
              </a:defRPr>
            </a:lvl1pPr>
          </a:lstStyle>
          <a:p>
            <a:pPr>
              <a:defRPr/>
            </a:pPr>
            <a:fld id="{8075BD44-F7C8-4A33-A192-0500C43D4717}" type="datetimeFigureOut">
              <a:rPr lang="en-US"/>
              <a:pPr>
                <a:defRPr/>
              </a:pPr>
              <a:t>4/16/2011</a:t>
            </a:fld>
            <a:endParaRPr lang="en-US" dirty="0"/>
          </a:p>
        </p:txBody>
      </p:sp>
      <p:sp>
        <p:nvSpPr>
          <p:cNvPr id="8" name="Footer Placeholder 7"/>
          <p:cNvSpPr>
            <a:spLocks noGrp="1"/>
          </p:cNvSpPr>
          <p:nvPr>
            <p:ph type="ftr" sz="quarter" idx="11"/>
          </p:nvPr>
        </p:nvSpPr>
        <p:spPr/>
        <p:txBody>
          <a:bodyPr/>
          <a:lstStyle>
            <a:lvl1pPr>
              <a:defRPr>
                <a:solidFill>
                  <a:prstClr val="black">
                    <a:tint val="75000"/>
                  </a:prstClr>
                </a:solidFill>
              </a:defRPr>
            </a:lvl1pPr>
          </a:lstStyle>
          <a:p>
            <a:pPr>
              <a:defRPr/>
            </a:pPr>
            <a:endParaRPr lang="en-US"/>
          </a:p>
        </p:txBody>
      </p:sp>
      <p:sp>
        <p:nvSpPr>
          <p:cNvPr id="9" name="Slide Number Placeholder 8"/>
          <p:cNvSpPr>
            <a:spLocks noGrp="1"/>
          </p:cNvSpPr>
          <p:nvPr>
            <p:ph type="sldNum" sz="quarter" idx="12"/>
          </p:nvPr>
        </p:nvSpPr>
        <p:spPr/>
        <p:txBody>
          <a:bodyPr/>
          <a:lstStyle>
            <a:lvl1pPr>
              <a:defRPr>
                <a:solidFill>
                  <a:prstClr val="black">
                    <a:tint val="75000"/>
                  </a:prstClr>
                </a:solidFill>
              </a:defRPr>
            </a:lvl1pPr>
          </a:lstStyle>
          <a:p>
            <a:pPr>
              <a:defRPr/>
            </a:pPr>
            <a:fld id="{29990335-BF24-4378-B083-1F341E23CB24}" type="slidenum">
              <a:rPr lang="en-US"/>
              <a:pPr>
                <a:defRPr/>
              </a:pPr>
              <a:t>‹#›</a:t>
            </a:fld>
            <a:endParaRPr lang="en-US" dirty="0"/>
          </a:p>
        </p:txBody>
      </p:sp>
    </p:spTree>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prstClr val="black">
                    <a:tint val="75000"/>
                  </a:prstClr>
                </a:solidFill>
              </a:defRPr>
            </a:lvl1pPr>
          </a:lstStyle>
          <a:p>
            <a:pPr>
              <a:defRPr/>
            </a:pPr>
            <a:fld id="{4312A1C7-2856-41F6-98CE-C97057E25432}" type="datetimeFigureOut">
              <a:rPr lang="en-US"/>
              <a:pPr>
                <a:defRPr/>
              </a:pPr>
              <a:t>4/16/2011</a:t>
            </a:fld>
            <a:endParaRPr lang="en-US" dirty="0"/>
          </a:p>
        </p:txBody>
      </p:sp>
      <p:sp>
        <p:nvSpPr>
          <p:cNvPr id="4" name="Footer Placeholder 3"/>
          <p:cNvSpPr>
            <a:spLocks noGrp="1"/>
          </p:cNvSpPr>
          <p:nvPr>
            <p:ph type="ftr" sz="quarter" idx="11"/>
          </p:nvPr>
        </p:nvSpPr>
        <p:spPr/>
        <p:txBody>
          <a:bodyPr/>
          <a:lstStyle>
            <a:lvl1pPr>
              <a:defRPr>
                <a:solidFill>
                  <a:prstClr val="black">
                    <a:tint val="75000"/>
                  </a:prstClr>
                </a:solidFill>
              </a:defRPr>
            </a:lvl1pPr>
          </a:lstStyle>
          <a:p>
            <a:pPr>
              <a:defRPr/>
            </a:pPr>
            <a:endParaRPr lang="en-US"/>
          </a:p>
        </p:txBody>
      </p:sp>
      <p:sp>
        <p:nvSpPr>
          <p:cNvPr id="5" name="Slide Number Placeholder 4"/>
          <p:cNvSpPr>
            <a:spLocks noGrp="1"/>
          </p:cNvSpPr>
          <p:nvPr>
            <p:ph type="sldNum" sz="quarter" idx="12"/>
          </p:nvPr>
        </p:nvSpPr>
        <p:spPr/>
        <p:txBody>
          <a:bodyPr/>
          <a:lstStyle>
            <a:lvl1pPr>
              <a:defRPr>
                <a:solidFill>
                  <a:prstClr val="black">
                    <a:tint val="75000"/>
                  </a:prstClr>
                </a:solidFill>
              </a:defRPr>
            </a:lvl1pPr>
          </a:lstStyle>
          <a:p>
            <a:pPr>
              <a:defRPr/>
            </a:pPr>
            <a:fld id="{BE6B98DF-8B5B-4BB2-879A-081894E7E587}" type="slidenum">
              <a:rPr lang="en-US"/>
              <a:pPr>
                <a:defRPr/>
              </a:pPr>
              <a:t>‹#›</a:t>
            </a:fld>
            <a:endParaRPr lang="en-US" dirty="0"/>
          </a:p>
        </p:txBody>
      </p:sp>
    </p:spTree>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prstClr val="black">
                    <a:tint val="75000"/>
                  </a:prstClr>
                </a:solidFill>
              </a:defRPr>
            </a:lvl1pPr>
          </a:lstStyle>
          <a:p>
            <a:pPr>
              <a:defRPr/>
            </a:pPr>
            <a:fld id="{24D41F09-0A1F-459E-BCE6-9F29C8043EAF}" type="datetimeFigureOut">
              <a:rPr lang="en-US"/>
              <a:pPr>
                <a:defRPr/>
              </a:pPr>
              <a:t>4/16/2011</a:t>
            </a:fld>
            <a:endParaRPr lang="en-US" dirty="0"/>
          </a:p>
        </p:txBody>
      </p:sp>
      <p:sp>
        <p:nvSpPr>
          <p:cNvPr id="3" name="Footer Placeholder 2"/>
          <p:cNvSpPr>
            <a:spLocks noGrp="1"/>
          </p:cNvSpPr>
          <p:nvPr>
            <p:ph type="ftr" sz="quarter" idx="11"/>
          </p:nvPr>
        </p:nvSpPr>
        <p:spPr/>
        <p:txBody>
          <a:bodyPr/>
          <a:lstStyle>
            <a:lvl1pPr>
              <a:defRPr>
                <a:solidFill>
                  <a:prstClr val="black">
                    <a:tint val="75000"/>
                  </a:prstClr>
                </a:solidFill>
              </a:defRPr>
            </a:lvl1pPr>
          </a:lstStyle>
          <a:p>
            <a:pPr>
              <a:defRPr/>
            </a:pPr>
            <a:endParaRPr lang="en-US"/>
          </a:p>
        </p:txBody>
      </p:sp>
      <p:sp>
        <p:nvSpPr>
          <p:cNvPr id="4" name="Slide Number Placeholder 3"/>
          <p:cNvSpPr>
            <a:spLocks noGrp="1"/>
          </p:cNvSpPr>
          <p:nvPr>
            <p:ph type="sldNum" sz="quarter" idx="12"/>
          </p:nvPr>
        </p:nvSpPr>
        <p:spPr/>
        <p:txBody>
          <a:bodyPr/>
          <a:lstStyle>
            <a:lvl1pPr>
              <a:defRPr>
                <a:solidFill>
                  <a:prstClr val="black">
                    <a:tint val="75000"/>
                  </a:prstClr>
                </a:solidFill>
              </a:defRPr>
            </a:lvl1pPr>
          </a:lstStyle>
          <a:p>
            <a:pPr>
              <a:defRPr/>
            </a:pPr>
            <a:fld id="{89F09ABD-BAA5-480F-AAB5-9EC873D7E18C}" type="slidenum">
              <a:rPr lang="en-US"/>
              <a:pPr>
                <a:defRPr/>
              </a:pPr>
              <a:t>‹#›</a:t>
            </a:fld>
            <a:endParaRPr lang="en-US" dirty="0"/>
          </a:p>
        </p:txBody>
      </p:sp>
    </p:spTree>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prstClr val="black">
                    <a:tint val="75000"/>
                  </a:prstClr>
                </a:solidFill>
              </a:defRPr>
            </a:lvl1pPr>
          </a:lstStyle>
          <a:p>
            <a:pPr>
              <a:defRPr/>
            </a:pPr>
            <a:fld id="{7D43D55D-5331-4398-876B-0C49C320CA3E}" type="datetimeFigureOut">
              <a:rPr lang="en-US"/>
              <a:pPr>
                <a:defRPr/>
              </a:pPr>
              <a:t>4/16/2011</a:t>
            </a:fld>
            <a:endParaRPr lang="en-US" dirty="0"/>
          </a:p>
        </p:txBody>
      </p:sp>
      <p:sp>
        <p:nvSpPr>
          <p:cNvPr id="6" name="Footer Placeholder 5"/>
          <p:cNvSpPr>
            <a:spLocks noGrp="1"/>
          </p:cNvSpPr>
          <p:nvPr>
            <p:ph type="ftr" sz="quarter" idx="11"/>
          </p:nvPr>
        </p:nvSpPr>
        <p:spPr/>
        <p:txBody>
          <a:bodyPr/>
          <a:lstStyle>
            <a:lvl1pPr>
              <a:defRPr>
                <a:solidFill>
                  <a:prstClr val="black">
                    <a:tint val="75000"/>
                  </a:prst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prstClr val="black">
                    <a:tint val="75000"/>
                  </a:prstClr>
                </a:solidFill>
              </a:defRPr>
            </a:lvl1pPr>
          </a:lstStyle>
          <a:p>
            <a:pPr>
              <a:defRPr/>
            </a:pPr>
            <a:fld id="{FEC8BAA5-6B05-43B2-8CC2-B7A06CE55AA2}"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l" rtl="0"/>
            <a:fld id="{F715E9D2-9F98-4117-9056-D5ABD23A5A2A}" type="datetimeFigureOut">
              <a:rPr lang="en-US" sz="1200" kern="1200" smtClean="0">
                <a:solidFill>
                  <a:prstClr val="black">
                    <a:tint val="75000"/>
                  </a:prstClr>
                </a:solidFill>
                <a:latin typeface="Calibri"/>
                <a:ea typeface="+mn-ea"/>
                <a:cs typeface="+mn-cs"/>
              </a:rPr>
              <a:pPr algn="l" rtl="0"/>
              <a:t>4/16/2011</a:t>
            </a:fld>
            <a:endParaRPr lang="en-US" sz="1200"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algn="r" rtl="0"/>
            <a:fld id="{556D35A9-78C1-4E9C-8B72-67A36EF352AD}" type="slidenum">
              <a:rPr lang="en-US" sz="1200" kern="1200" smtClean="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prstClr val="black">
                    <a:tint val="75000"/>
                  </a:prstClr>
                </a:solidFill>
              </a:defRPr>
            </a:lvl1pPr>
          </a:lstStyle>
          <a:p>
            <a:pPr>
              <a:defRPr/>
            </a:pPr>
            <a:fld id="{7B63A1ED-18E6-4325-A57A-71AF670C8708}" type="datetimeFigureOut">
              <a:rPr lang="en-US"/>
              <a:pPr>
                <a:defRPr/>
              </a:pPr>
              <a:t>4/16/2011</a:t>
            </a:fld>
            <a:endParaRPr lang="en-US" dirty="0"/>
          </a:p>
        </p:txBody>
      </p:sp>
      <p:sp>
        <p:nvSpPr>
          <p:cNvPr id="6" name="Footer Placeholder 5"/>
          <p:cNvSpPr>
            <a:spLocks noGrp="1"/>
          </p:cNvSpPr>
          <p:nvPr>
            <p:ph type="ftr" sz="quarter" idx="11"/>
          </p:nvPr>
        </p:nvSpPr>
        <p:spPr/>
        <p:txBody>
          <a:bodyPr/>
          <a:lstStyle>
            <a:lvl1pPr>
              <a:defRPr>
                <a:solidFill>
                  <a:prstClr val="black">
                    <a:tint val="75000"/>
                  </a:prst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prstClr val="black">
                    <a:tint val="75000"/>
                  </a:prstClr>
                </a:solidFill>
              </a:defRPr>
            </a:lvl1pPr>
          </a:lstStyle>
          <a:p>
            <a:pPr>
              <a:defRPr/>
            </a:pPr>
            <a:fld id="{35448FF5-89F3-40A3-8ED0-4AC86BA6E271}" type="slidenum">
              <a:rPr lang="en-US"/>
              <a:pPr>
                <a:defRPr/>
              </a:pPr>
              <a:t>‹#›</a:t>
            </a:fld>
            <a:endParaRPr lang="en-US" dirty="0"/>
          </a:p>
        </p:txBody>
      </p:sp>
    </p:spTree>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prstClr val="black">
                    <a:tint val="75000"/>
                  </a:prstClr>
                </a:solidFill>
              </a:defRPr>
            </a:lvl1pPr>
          </a:lstStyle>
          <a:p>
            <a:pPr>
              <a:defRPr/>
            </a:pPr>
            <a:fld id="{9921A093-92C5-4632-BF18-AB4DE2159004}" type="datetimeFigureOut">
              <a:rPr lang="en-US"/>
              <a:pPr>
                <a:defRPr/>
              </a:pPr>
              <a:t>4/16/2011</a:t>
            </a:fld>
            <a:endParaRPr lang="en-US" dirty="0"/>
          </a:p>
        </p:txBody>
      </p:sp>
      <p:sp>
        <p:nvSpPr>
          <p:cNvPr id="5"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prstClr val="black">
                    <a:tint val="75000"/>
                  </a:prstClr>
                </a:solidFill>
              </a:defRPr>
            </a:lvl1pPr>
          </a:lstStyle>
          <a:p>
            <a:pPr>
              <a:defRPr/>
            </a:pPr>
            <a:fld id="{54D7DDCA-3661-4265-94AE-E89446F3228D}" type="slidenum">
              <a:rPr lang="en-US"/>
              <a:pPr>
                <a:defRPr/>
              </a:pPr>
              <a:t>‹#›</a:t>
            </a:fld>
            <a:endParaRPr lang="en-US" dirty="0"/>
          </a:p>
        </p:txBody>
      </p:sp>
    </p:spTree>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prstClr val="black">
                    <a:tint val="75000"/>
                  </a:prstClr>
                </a:solidFill>
              </a:defRPr>
            </a:lvl1pPr>
          </a:lstStyle>
          <a:p>
            <a:pPr>
              <a:defRPr/>
            </a:pPr>
            <a:fld id="{1FF1D628-C1A5-4BFC-9413-C14E9A62053F}" type="datetimeFigureOut">
              <a:rPr lang="en-US"/>
              <a:pPr>
                <a:defRPr/>
              </a:pPr>
              <a:t>4/16/2011</a:t>
            </a:fld>
            <a:endParaRPr lang="en-US" dirty="0"/>
          </a:p>
        </p:txBody>
      </p:sp>
      <p:sp>
        <p:nvSpPr>
          <p:cNvPr id="5"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prstClr val="black">
                    <a:tint val="75000"/>
                  </a:prstClr>
                </a:solidFill>
              </a:defRPr>
            </a:lvl1pPr>
          </a:lstStyle>
          <a:p>
            <a:pPr>
              <a:defRPr/>
            </a:pPr>
            <a:fld id="{C836FA8F-6DCF-4F64-888E-4DC03C29D8FE}" type="slidenum">
              <a:rPr lang="en-US"/>
              <a:pPr>
                <a:defRPr/>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gn="l" rtl="0"/>
            <a:fld id="{F715E9D2-9F98-4117-9056-D5ABD23A5A2A}" type="datetimeFigureOut">
              <a:rPr lang="en-US" sz="1200" kern="1200" smtClean="0">
                <a:solidFill>
                  <a:prstClr val="black">
                    <a:tint val="75000"/>
                  </a:prstClr>
                </a:solidFill>
                <a:latin typeface="Calibri"/>
                <a:ea typeface="+mn-ea"/>
                <a:cs typeface="+mn-cs"/>
              </a:rPr>
              <a:pPr algn="l" rtl="0"/>
              <a:t>4/16/2011</a:t>
            </a:fld>
            <a:endParaRPr lang="en-US" sz="1200"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algn="r" rtl="0"/>
            <a:fld id="{556D35A9-78C1-4E9C-8B72-67A36EF352AD}" type="slidenum">
              <a:rPr lang="en-US" sz="1200" kern="1200" smtClean="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l" rtl="0"/>
            <a:fld id="{F715E9D2-9F98-4117-9056-D5ABD23A5A2A}" type="datetimeFigureOut">
              <a:rPr lang="en-US" sz="1200" kern="1200" smtClean="0">
                <a:solidFill>
                  <a:prstClr val="black">
                    <a:tint val="75000"/>
                  </a:prstClr>
                </a:solidFill>
                <a:latin typeface="Calibri"/>
                <a:ea typeface="+mn-ea"/>
                <a:cs typeface="+mn-cs"/>
              </a:rPr>
              <a:pPr algn="l" rtl="0"/>
              <a:t>4/16/2011</a:t>
            </a:fld>
            <a:endParaRPr lang="en-US" sz="1200"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p:txBody>
          <a:bodyPr/>
          <a:lstStyle/>
          <a:p>
            <a:pPr algn="r" rtl="0"/>
            <a:fld id="{556D35A9-78C1-4E9C-8B72-67A36EF352AD}" type="slidenum">
              <a:rPr lang="en-US" sz="1200" kern="1200" smtClean="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lgn="l" rtl="0"/>
            <a:fld id="{F715E9D2-9F98-4117-9056-D5ABD23A5A2A}" type="datetimeFigureOut">
              <a:rPr lang="en-US" sz="1200" kern="1200" smtClean="0">
                <a:solidFill>
                  <a:prstClr val="black">
                    <a:tint val="75000"/>
                  </a:prstClr>
                </a:solidFill>
                <a:latin typeface="Calibri"/>
                <a:ea typeface="+mn-ea"/>
                <a:cs typeface="+mn-cs"/>
              </a:rPr>
              <a:pPr algn="l" rtl="0"/>
              <a:t>4/16/2011</a:t>
            </a:fld>
            <a:endParaRPr lang="en-US" sz="1200" kern="1200" dirty="0">
              <a:solidFill>
                <a:prstClr val="black">
                  <a:tint val="75000"/>
                </a:prstClr>
              </a:solidFill>
              <a:latin typeface="Calibri"/>
              <a:ea typeface="+mn-ea"/>
              <a:cs typeface="+mn-cs"/>
            </a:endParaRPr>
          </a:p>
        </p:txBody>
      </p:sp>
      <p:sp>
        <p:nvSpPr>
          <p:cNvPr id="8" name="Footer Placeholder 7"/>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9" name="Slide Number Placeholder 8"/>
          <p:cNvSpPr>
            <a:spLocks noGrp="1"/>
          </p:cNvSpPr>
          <p:nvPr>
            <p:ph type="sldNum" sz="quarter" idx="12"/>
          </p:nvPr>
        </p:nvSpPr>
        <p:spPr/>
        <p:txBody>
          <a:bodyPr/>
          <a:lstStyle/>
          <a:p>
            <a:pPr algn="r" rtl="0"/>
            <a:fld id="{556D35A9-78C1-4E9C-8B72-67A36EF352AD}" type="slidenum">
              <a:rPr lang="en-US" sz="1200" kern="1200" smtClean="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lgn="l" rtl="0"/>
            <a:fld id="{F715E9D2-9F98-4117-9056-D5ABD23A5A2A}" type="datetimeFigureOut">
              <a:rPr lang="en-US" sz="1200" kern="1200" smtClean="0">
                <a:solidFill>
                  <a:prstClr val="black">
                    <a:tint val="75000"/>
                  </a:prstClr>
                </a:solidFill>
                <a:latin typeface="Calibri"/>
                <a:ea typeface="+mn-ea"/>
                <a:cs typeface="+mn-cs"/>
              </a:rPr>
              <a:pPr algn="l" rtl="0"/>
              <a:t>4/16/2011</a:t>
            </a:fld>
            <a:endParaRPr lang="en-US" sz="1200" kern="1200" dirty="0">
              <a:solidFill>
                <a:prstClr val="black">
                  <a:tint val="75000"/>
                </a:prstClr>
              </a:solidFill>
              <a:latin typeface="Calibri"/>
              <a:ea typeface="+mn-ea"/>
              <a:cs typeface="+mn-cs"/>
            </a:endParaRPr>
          </a:p>
        </p:txBody>
      </p:sp>
      <p:sp>
        <p:nvSpPr>
          <p:cNvPr id="4" name="Footer Placeholder 3"/>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5" name="Slide Number Placeholder 4"/>
          <p:cNvSpPr>
            <a:spLocks noGrp="1"/>
          </p:cNvSpPr>
          <p:nvPr>
            <p:ph type="sldNum" sz="quarter" idx="12"/>
          </p:nvPr>
        </p:nvSpPr>
        <p:spPr/>
        <p:txBody>
          <a:bodyPr/>
          <a:lstStyle/>
          <a:p>
            <a:pPr algn="r" rtl="0"/>
            <a:fld id="{556D35A9-78C1-4E9C-8B72-67A36EF352AD}" type="slidenum">
              <a:rPr lang="en-US" sz="1200" kern="1200" smtClean="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rtl="0"/>
            <a:fld id="{F715E9D2-9F98-4117-9056-D5ABD23A5A2A}" type="datetimeFigureOut">
              <a:rPr lang="en-US" sz="1200" kern="1200" smtClean="0">
                <a:solidFill>
                  <a:prstClr val="black">
                    <a:tint val="75000"/>
                  </a:prstClr>
                </a:solidFill>
                <a:latin typeface="Calibri"/>
                <a:ea typeface="+mn-ea"/>
                <a:cs typeface="+mn-cs"/>
              </a:rPr>
              <a:pPr algn="l" rtl="0"/>
              <a:t>4/16/2011</a:t>
            </a:fld>
            <a:endParaRPr lang="en-US" sz="1200" kern="1200" dirty="0">
              <a:solidFill>
                <a:prstClr val="black">
                  <a:tint val="75000"/>
                </a:prstClr>
              </a:solidFill>
              <a:latin typeface="Calibri"/>
              <a:ea typeface="+mn-ea"/>
              <a:cs typeface="+mn-cs"/>
            </a:endParaRPr>
          </a:p>
        </p:txBody>
      </p:sp>
      <p:sp>
        <p:nvSpPr>
          <p:cNvPr id="3" name="Footer Placeholder 2"/>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4" name="Slide Number Placeholder 3"/>
          <p:cNvSpPr>
            <a:spLocks noGrp="1"/>
          </p:cNvSpPr>
          <p:nvPr>
            <p:ph type="sldNum" sz="quarter" idx="12"/>
          </p:nvPr>
        </p:nvSpPr>
        <p:spPr/>
        <p:txBody>
          <a:bodyPr/>
          <a:lstStyle/>
          <a:p>
            <a:pPr algn="r" rtl="0"/>
            <a:fld id="{556D35A9-78C1-4E9C-8B72-67A36EF352AD}" type="slidenum">
              <a:rPr lang="en-US" sz="1200" kern="1200" smtClean="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l" rtl="0"/>
            <a:fld id="{F715E9D2-9F98-4117-9056-D5ABD23A5A2A}" type="datetimeFigureOut">
              <a:rPr lang="en-US" sz="1200" kern="1200" smtClean="0">
                <a:solidFill>
                  <a:prstClr val="black">
                    <a:tint val="75000"/>
                  </a:prstClr>
                </a:solidFill>
                <a:latin typeface="Calibri"/>
                <a:ea typeface="+mn-ea"/>
                <a:cs typeface="+mn-cs"/>
              </a:rPr>
              <a:pPr algn="l" rtl="0"/>
              <a:t>4/16/2011</a:t>
            </a:fld>
            <a:endParaRPr lang="en-US" sz="1200"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p:txBody>
          <a:bodyPr/>
          <a:lstStyle/>
          <a:p>
            <a:pPr algn="r" rtl="0"/>
            <a:fld id="{556D35A9-78C1-4E9C-8B72-67A36EF352AD}" type="slidenum">
              <a:rPr lang="en-US" sz="1200" kern="1200" smtClean="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l" rtl="0"/>
            <a:fld id="{F715E9D2-9F98-4117-9056-D5ABD23A5A2A}" type="datetimeFigureOut">
              <a:rPr lang="en-US" sz="1200" kern="1200" smtClean="0">
                <a:solidFill>
                  <a:prstClr val="black">
                    <a:tint val="75000"/>
                  </a:prstClr>
                </a:solidFill>
                <a:latin typeface="Calibri"/>
                <a:ea typeface="+mn-ea"/>
                <a:cs typeface="+mn-cs"/>
              </a:rPr>
              <a:pPr algn="l" rtl="0"/>
              <a:t>4/16/2011</a:t>
            </a:fld>
            <a:endParaRPr lang="en-US" sz="1200"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p:txBody>
          <a:bodyPr/>
          <a:lstStyle/>
          <a:p>
            <a:pPr algn="r" rtl="0"/>
            <a:fld id="{556D35A9-78C1-4E9C-8B72-67A36EF352AD}" type="slidenum">
              <a:rPr lang="en-US" sz="1200" kern="1200" smtClean="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55B96D-9681-4B87-BE85-FA380002AA21}" type="datetimeFigureOut">
              <a:rPr lang="en-US" smtClean="0"/>
              <a:pPr/>
              <a:t>4/16/2011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12C30-1D69-412A-8B95-02381BD7E7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1AEC911-F123-4371-8652-39CB61B9F5CA}" type="datetimeFigureOut">
              <a:rPr lang="en-US">
                <a:solidFill>
                  <a:prstClr val="black">
                    <a:tint val="75000"/>
                  </a:prstClr>
                </a:solidFill>
              </a:rPr>
              <a:pPr>
                <a:defRPr/>
              </a:pPr>
              <a:t>4/16/2011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E012F13-7756-4FB4-9264-38D532F0F504}"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thruBlk="1"/>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urley-Johnson.jpg"/>
          <p:cNvPicPr>
            <a:picLocks noChangeAspect="1"/>
          </p:cNvPicPr>
          <p:nvPr/>
        </p:nvPicPr>
        <p:blipFill>
          <a:blip r:embed="rId2" cstate="print"/>
          <a:stretch>
            <a:fillRect/>
          </a:stretch>
        </p:blipFill>
        <p:spPr>
          <a:xfrm>
            <a:off x="2083225" y="152400"/>
            <a:ext cx="4774775" cy="6520952"/>
          </a:xfrm>
          <a:prstGeom prst="rect">
            <a:avLst/>
          </a:prstGeom>
        </p:spPr>
      </p:pic>
      <p:sp>
        <p:nvSpPr>
          <p:cNvPr id="4" name="Rectangle 3"/>
          <p:cNvSpPr/>
          <p:nvPr/>
        </p:nvSpPr>
        <p:spPr>
          <a:xfrm>
            <a:off x="2057400" y="224135"/>
            <a:ext cx="6781800" cy="46166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400" b="1" dirty="0" smtClean="0">
                <a:solidFill>
                  <a:srgbClr val="C00000"/>
                </a:solidFill>
              </a:rPr>
              <a:t>Presentation: Fallacies – Ambiguity</a:t>
            </a:r>
            <a:endParaRPr lang="en-US" sz="2400" b="1" dirty="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Amphiboly</a:t>
            </a:r>
            <a:endParaRPr lang="en-US" dirty="0"/>
          </a:p>
        </p:txBody>
      </p:sp>
      <p:sp>
        <p:nvSpPr>
          <p:cNvPr id="3" name="Content Placeholder 2"/>
          <p:cNvSpPr>
            <a:spLocks noGrp="1"/>
          </p:cNvSpPr>
          <p:nvPr>
            <p:ph idx="1"/>
          </p:nvPr>
        </p:nvSpPr>
        <p:spPr/>
        <p:txBody>
          <a:bodyPr/>
          <a:lstStyle/>
          <a:p>
            <a:pPr>
              <a:buNone/>
            </a:pPr>
            <a:r>
              <a:rPr lang="en-US" dirty="0" smtClean="0"/>
              <a:t>	Professor Lang offered a course on the increase of heart disease in the biology building over the last twenty years. I think the building should be off limits, if there really has been an increase of heart disease in it over the years. No member of the university should be put at such risk.</a:t>
            </a:r>
          </a:p>
        </p:txBody>
      </p:sp>
      <p:grpSp>
        <p:nvGrpSpPr>
          <p:cNvPr id="8" name="Group 7"/>
          <p:cNvGrpSpPr/>
          <p:nvPr/>
        </p:nvGrpSpPr>
        <p:grpSpPr>
          <a:xfrm>
            <a:off x="914400" y="2133600"/>
            <a:ext cx="6324600" cy="457200"/>
            <a:chOff x="914400" y="2133600"/>
            <a:chExt cx="6324600" cy="457200"/>
          </a:xfrm>
        </p:grpSpPr>
        <p:cxnSp>
          <p:nvCxnSpPr>
            <p:cNvPr id="5" name="Straight Connector 4"/>
            <p:cNvCxnSpPr/>
            <p:nvPr/>
          </p:nvCxnSpPr>
          <p:spPr>
            <a:xfrm>
              <a:off x="6172200" y="2133600"/>
              <a:ext cx="1066800" cy="0"/>
            </a:xfrm>
            <a:prstGeom prst="line">
              <a:avLst/>
            </a:prstGeom>
          </p:spPr>
          <p:style>
            <a:lnRef idx="2">
              <a:schemeClr val="dk1"/>
            </a:lnRef>
            <a:fillRef idx="0">
              <a:schemeClr val="dk1"/>
            </a:fillRef>
            <a:effectRef idx="1">
              <a:schemeClr val="dk1"/>
            </a:effectRef>
            <a:fontRef idx="minor">
              <a:schemeClr val="tx1"/>
            </a:fontRef>
          </p:style>
        </p:cxnSp>
        <p:cxnSp>
          <p:nvCxnSpPr>
            <p:cNvPr id="6" name="Straight Connector 5"/>
            <p:cNvCxnSpPr/>
            <p:nvPr/>
          </p:nvCxnSpPr>
          <p:spPr>
            <a:xfrm>
              <a:off x="914400" y="2590800"/>
              <a:ext cx="3962400" cy="0"/>
            </a:xfrm>
            <a:prstGeom prst="line">
              <a:avLst/>
            </a:prstGeom>
          </p:spPr>
          <p:style>
            <a:lnRef idx="2">
              <a:schemeClr val="dk1"/>
            </a:lnRef>
            <a:fillRef idx="0">
              <a:schemeClr val="dk1"/>
            </a:fillRef>
            <a:effectRef idx="1">
              <a:schemeClr val="dk1"/>
            </a:effectRef>
            <a:fontRef idx="minor">
              <a:schemeClr val="tx1"/>
            </a:fontRef>
          </p:style>
        </p:cxnSp>
      </p:grpSp>
      <p:grpSp>
        <p:nvGrpSpPr>
          <p:cNvPr id="15" name="Group 14"/>
          <p:cNvGrpSpPr/>
          <p:nvPr/>
        </p:nvGrpSpPr>
        <p:grpSpPr>
          <a:xfrm>
            <a:off x="914400" y="2590800"/>
            <a:ext cx="6324600" cy="457200"/>
            <a:chOff x="914400" y="2590800"/>
            <a:chExt cx="6324600" cy="457200"/>
          </a:xfrm>
        </p:grpSpPr>
        <p:cxnSp>
          <p:nvCxnSpPr>
            <p:cNvPr id="12" name="Straight Connector 11"/>
            <p:cNvCxnSpPr/>
            <p:nvPr/>
          </p:nvCxnSpPr>
          <p:spPr>
            <a:xfrm>
              <a:off x="5029200" y="2590800"/>
              <a:ext cx="22098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Straight Connector 12"/>
            <p:cNvCxnSpPr/>
            <p:nvPr/>
          </p:nvCxnSpPr>
          <p:spPr>
            <a:xfrm>
              <a:off x="914400" y="3048000"/>
              <a:ext cx="1219200" cy="0"/>
            </a:xfrm>
            <a:prstGeom prst="line">
              <a:avLst/>
            </a:prstGeom>
          </p:spPr>
          <p:style>
            <a:lnRef idx="2">
              <a:schemeClr val="accent2"/>
            </a:lnRef>
            <a:fillRef idx="0">
              <a:schemeClr val="accent2"/>
            </a:fillRef>
            <a:effectRef idx="1">
              <a:schemeClr val="accent2"/>
            </a:effectRef>
            <a:fontRef idx="minor">
              <a:schemeClr val="tx1"/>
            </a:fontRef>
          </p:style>
        </p:cxnSp>
      </p:grpSp>
      <p:cxnSp>
        <p:nvCxnSpPr>
          <p:cNvPr id="17" name="Straight Connector 16"/>
          <p:cNvCxnSpPr/>
          <p:nvPr/>
        </p:nvCxnSpPr>
        <p:spPr>
          <a:xfrm>
            <a:off x="2362200" y="3048000"/>
            <a:ext cx="41910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2000"/>
                                        <p:tgtEl>
                                          <p:spTgt spid="15"/>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Amphiboly</a:t>
            </a:r>
            <a:endParaRPr lang="en-US" dirty="0"/>
          </a:p>
        </p:txBody>
      </p:sp>
      <p:sp>
        <p:nvSpPr>
          <p:cNvPr id="3" name="Content Placeholder 2"/>
          <p:cNvSpPr>
            <a:spLocks noGrp="1"/>
          </p:cNvSpPr>
          <p:nvPr>
            <p:ph idx="1"/>
          </p:nvPr>
        </p:nvSpPr>
        <p:spPr/>
        <p:txBody>
          <a:bodyPr/>
          <a:lstStyle/>
          <a:p>
            <a:pPr>
              <a:buNone/>
            </a:pPr>
            <a:r>
              <a:rPr lang="en-US" dirty="0" smtClean="0"/>
              <a:t>	One morning I shot an elephant in my pajamas. How he got into my pajamas I'll never know.</a:t>
            </a:r>
          </a:p>
          <a:p>
            <a:pPr>
              <a:buNone/>
            </a:pPr>
            <a:endParaRPr lang="en-US" dirty="0" smtClean="0"/>
          </a:p>
          <a:p>
            <a:pPr>
              <a:buNone/>
            </a:pPr>
            <a:r>
              <a:rPr lang="en-US" dirty="0" err="1" smtClean="0"/>
              <a:t>Groucho</a:t>
            </a:r>
            <a:r>
              <a:rPr lang="en-US" dirty="0" smtClean="0"/>
              <a:t> Marx in the movie </a:t>
            </a:r>
            <a:r>
              <a:rPr lang="en-US" i="1" dirty="0" smtClean="0"/>
              <a:t>Animal Crackers</a:t>
            </a:r>
            <a:r>
              <a:rPr lang="en-US" dirty="0" smtClean="0"/>
              <a:t>.</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Fallacy of Ambiguity</a:t>
            </a:r>
            <a:endParaRPr lang="en-US" b="1" dirty="0">
              <a:solidFill>
                <a:schemeClr val="accent1"/>
              </a:solidFill>
            </a:endParaRPr>
          </a:p>
        </p:txBody>
      </p:sp>
      <p:sp>
        <p:nvSpPr>
          <p:cNvPr id="3" name="Content Placeholder 2"/>
          <p:cNvSpPr>
            <a:spLocks noGrp="1"/>
          </p:cNvSpPr>
          <p:nvPr>
            <p:ph idx="1"/>
          </p:nvPr>
        </p:nvSpPr>
        <p:spPr>
          <a:xfrm>
            <a:off x="457200" y="1600200"/>
            <a:ext cx="8229600" cy="4876800"/>
          </a:xfrm>
        </p:spPr>
        <p:txBody>
          <a:bodyPr>
            <a:normAutofit fontScale="92500"/>
          </a:bodyPr>
          <a:lstStyle/>
          <a:p>
            <a:r>
              <a:rPr lang="en-US" dirty="0" smtClean="0"/>
              <a:t>There’s a sign in the Johnson Athletic Center that says if you use one of the </a:t>
            </a:r>
            <a:r>
              <a:rPr lang="en-US" dirty="0" err="1" smtClean="0"/>
              <a:t>Precor</a:t>
            </a:r>
            <a:r>
              <a:rPr lang="en-US" dirty="0" smtClean="0"/>
              <a:t> training machines you will be producing electricity that will be pumped into the Center’s own electric grid. This is an effort on the part of the University to create a greener environment. I think the University could do much better. If they were really committed to green technology, they would hook up all the </a:t>
            </a:r>
            <a:r>
              <a:rPr lang="en-US" dirty="0" err="1" smtClean="0"/>
              <a:t>Precor</a:t>
            </a:r>
            <a:r>
              <a:rPr lang="en-US" dirty="0" smtClean="0"/>
              <a:t> training machines to the grid instead of just one. </a:t>
            </a:r>
            <a:endParaRPr lang="en-US"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Fallacy of Ambiguity</a:t>
            </a:r>
            <a:endParaRPr lang="en-US" b="1" dirty="0">
              <a:solidFill>
                <a:schemeClr val="accent1"/>
              </a:solidFill>
            </a:endParaRPr>
          </a:p>
        </p:txBody>
      </p:sp>
      <p:sp>
        <p:nvSpPr>
          <p:cNvPr id="3" name="Content Placeholder 2"/>
          <p:cNvSpPr>
            <a:spLocks noGrp="1"/>
          </p:cNvSpPr>
          <p:nvPr>
            <p:ph idx="1"/>
          </p:nvPr>
        </p:nvSpPr>
        <p:spPr>
          <a:xfrm>
            <a:off x="457200" y="1600200"/>
            <a:ext cx="8229600" cy="4876800"/>
          </a:xfrm>
        </p:spPr>
        <p:txBody>
          <a:bodyPr>
            <a:normAutofit fontScale="92500"/>
          </a:bodyPr>
          <a:lstStyle/>
          <a:p>
            <a:r>
              <a:rPr lang="en-US" dirty="0" smtClean="0"/>
              <a:t>There’s a sign in the Johnson Athletic Center that says </a:t>
            </a:r>
            <a:r>
              <a:rPr lang="en-US" u="sng" dirty="0" smtClean="0"/>
              <a:t>if you use one of the </a:t>
            </a:r>
            <a:r>
              <a:rPr lang="en-US" u="sng" dirty="0" err="1" smtClean="0"/>
              <a:t>Precor</a:t>
            </a:r>
            <a:r>
              <a:rPr lang="en-US" u="sng" dirty="0" smtClean="0"/>
              <a:t> training</a:t>
            </a:r>
            <a:r>
              <a:rPr lang="en-US" dirty="0" smtClean="0"/>
              <a:t> </a:t>
            </a:r>
            <a:r>
              <a:rPr lang="en-US" u="sng" dirty="0" smtClean="0"/>
              <a:t>machines</a:t>
            </a:r>
            <a:r>
              <a:rPr lang="en-US" dirty="0" smtClean="0"/>
              <a:t> you will be producing electricity that will be pumped into the Center’s own electric grid. This is an effort on the part of the University to create a greener environment. I think the University could do much better. If they were really committed to green technology, they would hook up </a:t>
            </a:r>
            <a:r>
              <a:rPr lang="en-US" u="sng" dirty="0" smtClean="0"/>
              <a:t>all the </a:t>
            </a:r>
            <a:r>
              <a:rPr lang="en-US" u="sng" dirty="0" err="1" smtClean="0"/>
              <a:t>Precor</a:t>
            </a:r>
            <a:r>
              <a:rPr lang="en-US" u="sng" dirty="0" smtClean="0"/>
              <a:t> training machines</a:t>
            </a:r>
            <a:r>
              <a:rPr lang="en-US" dirty="0" smtClean="0"/>
              <a:t> to the grid instead of just one. </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solidFill>
              </a:rPr>
              <a:t>Whole/Part Fallacies</a:t>
            </a:r>
            <a:endParaRPr lang="en-US" dirty="0">
              <a:solidFill>
                <a:schemeClr val="accent1"/>
              </a:solidFill>
            </a:endParaRPr>
          </a:p>
        </p:txBody>
      </p:sp>
      <p:sp>
        <p:nvSpPr>
          <p:cNvPr id="5" name="Text Placeholder 4"/>
          <p:cNvSpPr>
            <a:spLocks noGrp="1"/>
          </p:cNvSpPr>
          <p:nvPr>
            <p:ph type="body" idx="1"/>
          </p:nvPr>
        </p:nvSpPr>
        <p:spPr/>
        <p:txBody>
          <a:bodyPr/>
          <a:lstStyle/>
          <a:p>
            <a:r>
              <a:rPr lang="en-US" dirty="0" smtClean="0"/>
              <a:t>Fallacies of Ambiguity or Whole/Part</a:t>
            </a:r>
            <a:endParaRPr lang="en-US" dirty="0"/>
          </a:p>
        </p:txBody>
      </p:sp>
      <p:sp>
        <p:nvSpPr>
          <p:cNvPr id="6" name="Rectangle 5"/>
          <p:cNvSpPr/>
          <p:nvPr/>
        </p:nvSpPr>
        <p:spPr>
          <a:xfrm>
            <a:off x="914400" y="1752600"/>
            <a:ext cx="7315200"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800" b="1" dirty="0" smtClean="0"/>
              <a:t>Composition</a:t>
            </a:r>
            <a:endParaRPr lang="en-US" sz="2800" dirty="0" smtClean="0"/>
          </a:p>
          <a:p>
            <a:endParaRPr lang="en-US" sz="2800" b="1" dirty="0" smtClean="0"/>
          </a:p>
          <a:p>
            <a:r>
              <a:rPr lang="en-US" sz="2800" b="1" dirty="0" smtClean="0"/>
              <a:t>Division</a:t>
            </a:r>
          </a:p>
        </p:txBody>
      </p:sp>
      <p:sp>
        <p:nvSpPr>
          <p:cNvPr id="7" name="TextBox 6"/>
          <p:cNvSpPr txBox="1"/>
          <p:nvPr/>
        </p:nvSpPr>
        <p:spPr>
          <a:xfrm>
            <a:off x="2133600" y="2600980"/>
            <a:ext cx="2514600" cy="523220"/>
          </a:xfrm>
          <a:prstGeom prst="rect">
            <a:avLst/>
          </a:prstGeom>
          <a:noFill/>
        </p:spPr>
        <p:txBody>
          <a:bodyPr wrap="square" rtlCol="0">
            <a:spAutoFit/>
          </a:bodyPr>
          <a:lstStyle/>
          <a:p>
            <a:r>
              <a:rPr lang="en-US" sz="2800" b="1" dirty="0" smtClean="0"/>
              <a:t>(to the part)</a:t>
            </a:r>
            <a:endParaRPr lang="en-US" sz="2800" dirty="0"/>
          </a:p>
        </p:txBody>
      </p:sp>
      <p:sp>
        <p:nvSpPr>
          <p:cNvPr id="8" name="TextBox 7"/>
          <p:cNvSpPr txBox="1"/>
          <p:nvPr/>
        </p:nvSpPr>
        <p:spPr>
          <a:xfrm>
            <a:off x="2819400" y="1752600"/>
            <a:ext cx="2514600" cy="523220"/>
          </a:xfrm>
          <a:prstGeom prst="rect">
            <a:avLst/>
          </a:prstGeom>
          <a:noFill/>
        </p:spPr>
        <p:txBody>
          <a:bodyPr wrap="square" rtlCol="0">
            <a:spAutoFit/>
          </a:bodyPr>
          <a:lstStyle/>
          <a:p>
            <a:r>
              <a:rPr lang="en-US" sz="2800" b="1" dirty="0" smtClean="0"/>
              <a:t>(of the whole)</a:t>
            </a:r>
            <a:endParaRPr lang="en-US"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71600" y="5029200"/>
            <a:ext cx="6934200" cy="762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371600" y="2590800"/>
            <a:ext cx="6934200" cy="685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00200"/>
            <a:ext cx="8229600" cy="4876800"/>
          </a:xfrm>
        </p:spPr>
        <p:txBody>
          <a:bodyPr rtlCol="0">
            <a:normAutofit lnSpcReduction="10000"/>
          </a:bodyPr>
          <a:lstStyle/>
          <a:p>
            <a:pPr eaLnBrk="1" fontAlgn="auto" hangingPunct="1">
              <a:spcAft>
                <a:spcPts val="0"/>
              </a:spcAft>
              <a:buFont typeface="Arial" pitchFamily="34" charset="0"/>
              <a:buChar char="•"/>
              <a:defRPr/>
            </a:pPr>
            <a:r>
              <a:rPr lang="en-US" b="1" dirty="0" smtClean="0"/>
              <a:t>Composition</a:t>
            </a:r>
          </a:p>
          <a:p>
            <a:pPr lvl="1" eaLnBrk="1" fontAlgn="auto" hangingPunct="1">
              <a:spcAft>
                <a:spcPts val="0"/>
              </a:spcAft>
              <a:buFont typeface="Arial" pitchFamily="34" charset="0"/>
              <a:buChar char="–"/>
              <a:defRPr/>
            </a:pPr>
            <a:r>
              <a:rPr lang="en-US" dirty="0" smtClean="0"/>
              <a:t>To improperly conclude that</a:t>
            </a:r>
          </a:p>
          <a:p>
            <a:pPr lvl="2" eaLnBrk="1" fontAlgn="auto" hangingPunct="1">
              <a:spcAft>
                <a:spcPts val="0"/>
              </a:spcAft>
              <a:buFont typeface="Arial" pitchFamily="34" charset="0"/>
              <a:buChar char="•"/>
              <a:defRPr/>
            </a:pPr>
            <a:r>
              <a:rPr lang="en-US" dirty="0" smtClean="0"/>
              <a:t>a property true of a part </a:t>
            </a:r>
            <a:r>
              <a:rPr lang="en-US" dirty="0" smtClean="0"/>
              <a:t>of some whole applies in the same manner to </a:t>
            </a:r>
            <a:r>
              <a:rPr lang="en-US" dirty="0" smtClean="0"/>
              <a:t>the whole</a:t>
            </a:r>
          </a:p>
          <a:p>
            <a:pPr marL="914400" lvl="2" indent="0" eaLnBrk="1" fontAlgn="auto" hangingPunct="1">
              <a:spcAft>
                <a:spcPts val="0"/>
              </a:spcAft>
              <a:buNone/>
              <a:defRPr/>
            </a:pPr>
            <a:endParaRPr lang="en-US" dirty="0" smtClean="0"/>
          </a:p>
          <a:p>
            <a:pPr marL="914400" lvl="2" indent="0" eaLnBrk="1" fontAlgn="auto" hangingPunct="1">
              <a:spcAft>
                <a:spcPts val="0"/>
              </a:spcAft>
              <a:buNone/>
              <a:defRPr/>
            </a:pPr>
            <a:endParaRPr lang="en-US" dirty="0" smtClean="0"/>
          </a:p>
          <a:p>
            <a:pPr eaLnBrk="1" fontAlgn="auto" hangingPunct="1">
              <a:spcAft>
                <a:spcPts val="0"/>
              </a:spcAft>
              <a:buFont typeface="Arial" pitchFamily="34" charset="0"/>
              <a:buChar char="•"/>
              <a:defRPr/>
            </a:pPr>
            <a:r>
              <a:rPr lang="en-US" b="1" dirty="0" smtClean="0"/>
              <a:t>Division</a:t>
            </a:r>
            <a:endParaRPr lang="en-US" b="1" dirty="0" smtClean="0"/>
          </a:p>
          <a:p>
            <a:pPr lvl="1" eaLnBrk="1" fontAlgn="auto" hangingPunct="1">
              <a:spcAft>
                <a:spcPts val="0"/>
              </a:spcAft>
              <a:buFont typeface="Arial" pitchFamily="34" charset="0"/>
              <a:buChar char="–"/>
              <a:defRPr/>
            </a:pPr>
            <a:r>
              <a:rPr lang="en-US" dirty="0" smtClean="0"/>
              <a:t>To improperly conclude that</a:t>
            </a:r>
          </a:p>
          <a:p>
            <a:pPr lvl="2" eaLnBrk="1" fontAlgn="auto" hangingPunct="1">
              <a:spcAft>
                <a:spcPts val="0"/>
              </a:spcAft>
              <a:buFont typeface="Arial" pitchFamily="34" charset="0"/>
              <a:buChar char="•"/>
              <a:defRPr/>
            </a:pPr>
            <a:r>
              <a:rPr lang="en-US" dirty="0" smtClean="0"/>
              <a:t>a property true of the whole applies </a:t>
            </a:r>
            <a:r>
              <a:rPr lang="en-US" dirty="0" smtClean="0"/>
              <a:t>in the same manner to one of its parts</a:t>
            </a:r>
            <a:endParaRPr lang="en-US" dirty="0" smtClean="0"/>
          </a:p>
          <a:p>
            <a:pPr lvl="2" eaLnBrk="1" fontAlgn="auto" hangingPunct="1">
              <a:spcAft>
                <a:spcPts val="0"/>
              </a:spcAft>
              <a:buFont typeface="Arial" pitchFamily="34" charset="0"/>
              <a:buChar char="•"/>
              <a:defRPr/>
            </a:pPr>
            <a:endParaRPr lang="en-US" dirty="0" smtClean="0"/>
          </a:p>
        </p:txBody>
      </p:sp>
      <p:sp>
        <p:nvSpPr>
          <p:cNvPr id="17410" name="Title 1"/>
          <p:cNvSpPr>
            <a:spLocks noGrp="1"/>
          </p:cNvSpPr>
          <p:nvPr>
            <p:ph type="title"/>
          </p:nvPr>
        </p:nvSpPr>
        <p:spPr/>
        <p:txBody>
          <a:bodyPr/>
          <a:lstStyle/>
          <a:p>
            <a:pPr eaLnBrk="1" hangingPunct="1"/>
            <a:r>
              <a:rPr lang="en-US" b="1" smtClean="0">
                <a:solidFill>
                  <a:schemeClr val="accent1"/>
                </a:solidFill>
              </a:rPr>
              <a:t>Fallacies of Grammatical Analogy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53"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2000"/>
                                        <p:tgtEl>
                                          <p:spTgt spid="3">
                                            <p:txEl>
                                              <p:pRg st="7" end="7"/>
                                            </p:txEl>
                                          </p:spTgt>
                                        </p:tgtEl>
                                      </p:cBhvr>
                                    </p:animEffect>
                                  </p:childTnLst>
                                </p:cTn>
                              </p:par>
                            </p:childTnLst>
                          </p:cTn>
                        </p:par>
                        <p:par>
                          <p:cTn id="24" fill="hold">
                            <p:stCondLst>
                              <p:cond delay="2000"/>
                            </p:stCondLst>
                            <p:childTnLst>
                              <p:par>
                                <p:cTn id="25" presetID="53" presetClass="entr" presetSubtype="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b="1" smtClean="0">
                <a:solidFill>
                  <a:schemeClr val="accent1"/>
                </a:solidFill>
              </a:rPr>
              <a:t>Composition or Division</a:t>
            </a:r>
          </a:p>
        </p:txBody>
      </p:sp>
      <p:sp>
        <p:nvSpPr>
          <p:cNvPr id="14339" name="Content Placeholder 2"/>
          <p:cNvSpPr>
            <a:spLocks noGrp="1"/>
          </p:cNvSpPr>
          <p:nvPr>
            <p:ph idx="1"/>
          </p:nvPr>
        </p:nvSpPr>
        <p:spPr/>
        <p:txBody>
          <a:bodyPr/>
          <a:lstStyle/>
          <a:p>
            <a:pPr eaLnBrk="1" hangingPunct="1">
              <a:buFont typeface="Arial" charset="0"/>
              <a:buNone/>
            </a:pPr>
            <a:r>
              <a:rPr lang="en-US" smtClean="0"/>
              <a:t>	Every part of the machine is light, therefore the machine as a whole must be light.</a:t>
            </a: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smtClean="0">
                <a:solidFill>
                  <a:schemeClr val="accent1"/>
                </a:solidFill>
              </a:rPr>
              <a:t>Composition or Division</a:t>
            </a:r>
          </a:p>
        </p:txBody>
      </p:sp>
      <p:sp>
        <p:nvSpPr>
          <p:cNvPr id="3" name="Content Placeholder 2"/>
          <p:cNvSpPr>
            <a:spLocks noGrp="1"/>
          </p:cNvSpPr>
          <p:nvPr>
            <p:ph idx="1"/>
          </p:nvPr>
        </p:nvSpPr>
        <p:spPr/>
        <p:txBody>
          <a:bodyPr/>
          <a:lstStyle/>
          <a:p>
            <a:pPr eaLnBrk="1" hangingPunct="1">
              <a:buFont typeface="Arial" charset="0"/>
              <a:buNone/>
            </a:pPr>
            <a:r>
              <a:rPr lang="en-US" smtClean="0"/>
              <a:t>	Every </a:t>
            </a:r>
            <a:r>
              <a:rPr lang="en-US" u="sng" smtClean="0"/>
              <a:t>part</a:t>
            </a:r>
            <a:r>
              <a:rPr lang="en-US" smtClean="0"/>
              <a:t> of the machine is light, </a:t>
            </a:r>
            <a:r>
              <a:rPr lang="en-US" i="1" smtClean="0"/>
              <a:t>therefore</a:t>
            </a:r>
            <a:r>
              <a:rPr lang="en-US" smtClean="0"/>
              <a:t> the machine as a </a:t>
            </a:r>
            <a:r>
              <a:rPr lang="en-US" u="sng" smtClean="0"/>
              <a:t>whole</a:t>
            </a:r>
            <a:r>
              <a:rPr lang="en-US" smtClean="0"/>
              <a:t> must be light.</a:t>
            </a:r>
          </a:p>
          <a:p>
            <a:pPr eaLnBrk="1" hangingPunct="1">
              <a:buFont typeface="Arial" charset="0"/>
              <a:buNone/>
            </a:pPr>
            <a:endParaRPr lang="en-US" smtClean="0"/>
          </a:p>
          <a:p>
            <a:pPr eaLnBrk="1" hangingPunct="1"/>
            <a:r>
              <a:rPr lang="en-US" smtClean="0"/>
              <a:t>Does the whole </a:t>
            </a:r>
            <a:r>
              <a:rPr lang="en-US" i="1" smtClean="0"/>
              <a:t>composed of</a:t>
            </a:r>
            <a:r>
              <a:rPr lang="en-US" smtClean="0"/>
              <a:t> light parts have that property?</a:t>
            </a:r>
          </a:p>
        </p:txBody>
      </p:sp>
      <p:sp>
        <p:nvSpPr>
          <p:cNvPr id="4" name="TextBox 3"/>
          <p:cNvSpPr txBox="1">
            <a:spLocks noChangeArrowheads="1"/>
          </p:cNvSpPr>
          <p:nvPr/>
        </p:nvSpPr>
        <p:spPr bwMode="auto">
          <a:xfrm>
            <a:off x="838200" y="4572000"/>
            <a:ext cx="7467600" cy="523875"/>
          </a:xfrm>
          <a:prstGeom prst="rect">
            <a:avLst/>
          </a:prstGeom>
          <a:noFill/>
          <a:ln w="9525">
            <a:noFill/>
            <a:miter lim="800000"/>
            <a:headEnd/>
            <a:tailEnd/>
          </a:ln>
        </p:spPr>
        <p:txBody>
          <a:bodyPr>
            <a:spAutoFit/>
          </a:bodyPr>
          <a:lstStyle/>
          <a:p>
            <a:pPr algn="ctr"/>
            <a:r>
              <a:rPr lang="en-US" sz="2800" b="1" i="1">
                <a:solidFill>
                  <a:srgbClr val="FF0000"/>
                </a:solidFill>
                <a:latin typeface="Calibri" pitchFamily="34" charset="0"/>
              </a:rPr>
              <a:t>Fallacy of Composition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smtClean="0">
                <a:solidFill>
                  <a:schemeClr val="accent1"/>
                </a:solidFill>
              </a:rPr>
              <a:t>Composition or Division</a:t>
            </a:r>
            <a:endParaRPr lang="en-US" smtClean="0"/>
          </a:p>
        </p:txBody>
      </p:sp>
      <p:sp>
        <p:nvSpPr>
          <p:cNvPr id="3" name="Content Placeholder 2"/>
          <p:cNvSpPr>
            <a:spLocks noGrp="1"/>
          </p:cNvSpPr>
          <p:nvPr>
            <p:ph idx="1"/>
          </p:nvPr>
        </p:nvSpPr>
        <p:spPr>
          <a:xfrm>
            <a:off x="457200" y="1600200"/>
            <a:ext cx="8229600" cy="5029200"/>
          </a:xfrm>
        </p:spPr>
        <p:txBody>
          <a:bodyPr/>
          <a:lstStyle/>
          <a:p>
            <a:pPr eaLnBrk="1" hangingPunct="1">
              <a:buFont typeface="Arial" charset="0"/>
              <a:buNone/>
            </a:pPr>
            <a:r>
              <a:rPr lang="en-US" dirty="0" smtClean="0"/>
              <a:t>	Conventional weapons have killed more people than nuclear weapons, therefore these pistols are more dangerous than a nuclear weapon.</a:t>
            </a:r>
          </a:p>
          <a:p>
            <a:pPr eaLnBrk="1" hangingPunct="1">
              <a:buFont typeface="Arial" charset="0"/>
              <a:buNone/>
            </a:pPr>
            <a:endParaRPr lang="en-US" dirty="0" smtClean="0"/>
          </a:p>
          <a:p>
            <a:pPr eaLnBrk="1" hangingPunct="1"/>
            <a:r>
              <a:rPr lang="en-US" sz="2400" dirty="0" smtClean="0"/>
              <a:t>As a whole, conventional weapons have killed more</a:t>
            </a:r>
          </a:p>
          <a:p>
            <a:pPr eaLnBrk="1" hangingPunct="1"/>
            <a:r>
              <a:rPr lang="en-US" sz="2400" dirty="0" smtClean="0"/>
              <a:t>Are conventional weapons individually more dangerous than nuclear weapons?</a:t>
            </a:r>
          </a:p>
        </p:txBody>
      </p:sp>
      <p:sp>
        <p:nvSpPr>
          <p:cNvPr id="4" name="TextBox 3"/>
          <p:cNvSpPr txBox="1">
            <a:spLocks noChangeArrowheads="1"/>
          </p:cNvSpPr>
          <p:nvPr/>
        </p:nvSpPr>
        <p:spPr bwMode="auto">
          <a:xfrm>
            <a:off x="838200" y="3657600"/>
            <a:ext cx="7467600" cy="523875"/>
          </a:xfrm>
          <a:prstGeom prst="rect">
            <a:avLst/>
          </a:prstGeom>
          <a:noFill/>
          <a:ln w="9525">
            <a:noFill/>
            <a:miter lim="800000"/>
            <a:headEnd/>
            <a:tailEnd/>
          </a:ln>
        </p:spPr>
        <p:txBody>
          <a:bodyPr>
            <a:spAutoFit/>
          </a:bodyPr>
          <a:lstStyle/>
          <a:p>
            <a:pPr algn="ctr"/>
            <a:r>
              <a:rPr lang="en-US" sz="2800" b="1" i="1">
                <a:solidFill>
                  <a:srgbClr val="FF0000"/>
                </a:solidFill>
                <a:latin typeface="Calibri" pitchFamily="34" charset="0"/>
              </a:rPr>
              <a:t>Fallacy of Division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2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b="1" smtClean="0">
                <a:solidFill>
                  <a:schemeClr val="accent1"/>
                </a:solidFill>
              </a:rPr>
              <a:t>Composition or Division</a:t>
            </a:r>
            <a:endParaRPr lang="en-US" smtClean="0"/>
          </a:p>
        </p:txBody>
      </p:sp>
      <p:sp>
        <p:nvSpPr>
          <p:cNvPr id="18435" name="Content Placeholder 2"/>
          <p:cNvSpPr>
            <a:spLocks noGrp="1"/>
          </p:cNvSpPr>
          <p:nvPr>
            <p:ph idx="1"/>
          </p:nvPr>
        </p:nvSpPr>
        <p:spPr/>
        <p:txBody>
          <a:bodyPr/>
          <a:lstStyle/>
          <a:p>
            <a:pPr eaLnBrk="1" hangingPunct="1">
              <a:buFont typeface="Arial" charset="0"/>
              <a:buNone/>
            </a:pPr>
            <a:r>
              <a:rPr lang="en-US" dirty="0" smtClean="0"/>
              <a:t>	Have you seen the incoming class of basketball players.  They are all superb athletes and excellent at their position. I foresee a great season this year given the high quality of the new players.</a:t>
            </a:r>
          </a:p>
        </p:txBody>
      </p:sp>
      <p:sp>
        <p:nvSpPr>
          <p:cNvPr id="4" name="TextBox 3"/>
          <p:cNvSpPr txBox="1">
            <a:spLocks noChangeArrowheads="1"/>
          </p:cNvSpPr>
          <p:nvPr/>
        </p:nvSpPr>
        <p:spPr bwMode="auto">
          <a:xfrm>
            <a:off x="838200" y="5572125"/>
            <a:ext cx="7467600" cy="523875"/>
          </a:xfrm>
          <a:prstGeom prst="rect">
            <a:avLst/>
          </a:prstGeom>
          <a:noFill/>
          <a:ln w="9525">
            <a:noFill/>
            <a:miter lim="800000"/>
            <a:headEnd/>
            <a:tailEnd/>
          </a:ln>
        </p:spPr>
        <p:txBody>
          <a:bodyPr>
            <a:spAutoFit/>
          </a:bodyPr>
          <a:lstStyle/>
          <a:p>
            <a:pPr algn="ctr"/>
            <a:r>
              <a:rPr lang="en-US" sz="2800" b="1" i="1">
                <a:solidFill>
                  <a:srgbClr val="FF0000"/>
                </a:solidFill>
                <a:latin typeface="Calibri" pitchFamily="34" charset="0"/>
              </a:rPr>
              <a:t>Fallacy of Composition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alpha val="2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Homework</a:t>
            </a:r>
            <a:endParaRPr lang="en-US" b="1" dirty="0">
              <a:solidFill>
                <a:schemeClr val="tx2"/>
              </a:solidFill>
            </a:endParaRPr>
          </a:p>
        </p:txBody>
      </p:sp>
      <p:sp>
        <p:nvSpPr>
          <p:cNvPr id="3" name="Content Placeholder 2"/>
          <p:cNvSpPr>
            <a:spLocks noGrp="1"/>
          </p:cNvSpPr>
          <p:nvPr>
            <p:ph idx="1"/>
          </p:nvPr>
        </p:nvSpPr>
        <p:spPr>
          <a:xfrm>
            <a:off x="457200" y="1417637"/>
            <a:ext cx="8229600" cy="4525963"/>
          </a:xfrm>
        </p:spPr>
        <p:txBody>
          <a:bodyPr/>
          <a:lstStyle/>
          <a:p>
            <a:pPr>
              <a:spcBef>
                <a:spcPts val="3600"/>
              </a:spcBef>
            </a:pPr>
            <a:r>
              <a:rPr lang="en-US" u="sng" dirty="0" smtClean="0"/>
              <a:t>Recommended Exercises</a:t>
            </a:r>
            <a:r>
              <a:rPr lang="en-US" dirty="0" smtClean="0"/>
              <a:t/>
            </a:r>
            <a:br>
              <a:rPr lang="en-US" dirty="0" smtClean="0"/>
            </a:br>
            <a:r>
              <a:rPr lang="en-US" sz="2400" dirty="0" smtClean="0"/>
              <a:t>(</a:t>
            </a:r>
            <a:r>
              <a:rPr lang="en-US" sz="2400" i="1" dirty="0" smtClean="0"/>
              <a:t>do the starred problems</a:t>
            </a:r>
            <a:r>
              <a:rPr lang="en-US" sz="2400" dirty="0" smtClean="0"/>
              <a:t>)</a:t>
            </a:r>
          </a:p>
          <a:p>
            <a:pPr lvl="1">
              <a:spcBef>
                <a:spcPts val="1800"/>
              </a:spcBef>
            </a:pPr>
            <a:r>
              <a:rPr lang="en-US" b="1" dirty="0" smtClean="0"/>
              <a:t>4.4.III</a:t>
            </a:r>
            <a:r>
              <a:rPr lang="en-US" dirty="0" smtClean="0"/>
              <a:t>: 1-50</a:t>
            </a:r>
          </a:p>
        </p:txBody>
      </p:sp>
      <p:sp>
        <p:nvSpPr>
          <p:cNvPr id="4" name="TextBox 3"/>
          <p:cNvSpPr txBox="1"/>
          <p:nvPr/>
        </p:nvSpPr>
        <p:spPr>
          <a:xfrm>
            <a:off x="533400" y="3342382"/>
            <a:ext cx="8229600" cy="1077218"/>
          </a:xfrm>
          <a:prstGeom prst="rect">
            <a:avLst/>
          </a:prstGeom>
          <a:solidFill>
            <a:schemeClr val="accent1">
              <a:lumMod val="40000"/>
              <a:lumOff val="60000"/>
              <a:alpha val="50000"/>
            </a:schemeClr>
          </a:solidFill>
          <a:ln>
            <a:solidFill>
              <a:schemeClr val="accent1"/>
            </a:solidFill>
          </a:ln>
        </p:spPr>
        <p:txBody>
          <a:bodyPr wrap="square" rtlCol="0">
            <a:spAutoFit/>
          </a:bodyPr>
          <a:lstStyle/>
          <a:p>
            <a:r>
              <a:rPr lang="en-US" sz="2400" b="1" dirty="0" smtClean="0">
                <a:solidFill>
                  <a:srgbClr val="FF0000"/>
                </a:solidFill>
              </a:rPr>
              <a:t>Remember</a:t>
            </a:r>
            <a:endParaRPr lang="en-US" sz="2000" b="1" i="1" dirty="0">
              <a:solidFill>
                <a:srgbClr val="FF0000"/>
              </a:solidFill>
            </a:endParaRPr>
          </a:p>
          <a:p>
            <a:pPr lvl="1">
              <a:buFont typeface="Arial" pitchFamily="34" charset="0"/>
              <a:buChar char="•"/>
            </a:pPr>
            <a:r>
              <a:rPr lang="en-US" sz="2000" dirty="0">
                <a:solidFill>
                  <a:srgbClr val="FF0000"/>
                </a:solidFill>
              </a:rPr>
              <a:t> </a:t>
            </a:r>
            <a:r>
              <a:rPr lang="en-US" sz="2000" b="1" i="1" dirty="0" smtClean="0">
                <a:solidFill>
                  <a:srgbClr val="FF0000"/>
                </a:solidFill>
              </a:rPr>
              <a:t>How does each specific argument commit a fallacy of that </a:t>
            </a:r>
            <a:r>
              <a:rPr lang="en-US" sz="2000" b="1" i="1" u="sng" dirty="0" smtClean="0">
                <a:solidFill>
                  <a:srgbClr val="FF0000"/>
                </a:solidFill>
              </a:rPr>
              <a:t>type</a:t>
            </a:r>
            <a:r>
              <a:rPr lang="en-US" sz="2000" b="1" i="1" dirty="0" smtClean="0">
                <a:solidFill>
                  <a:srgbClr val="FF0000"/>
                </a:solidFill>
              </a:rPr>
              <a:t>? </a:t>
            </a:r>
          </a:p>
          <a:p>
            <a:pPr lvl="1">
              <a:buFont typeface="Arial" pitchFamily="34" charset="0"/>
              <a:buChar char="•"/>
            </a:pPr>
            <a:r>
              <a:rPr lang="en-US" sz="2000" b="1" i="1" dirty="0" smtClean="0">
                <a:solidFill>
                  <a:srgbClr val="FF0000"/>
                </a:solidFill>
              </a:rPr>
              <a:t> </a:t>
            </a:r>
            <a:r>
              <a:rPr lang="en-US" sz="2000" b="1" dirty="0" smtClean="0">
                <a:solidFill>
                  <a:srgbClr val="FF0000"/>
                </a:solidFill>
              </a:rPr>
              <a:t>Where precisely is the offending element in the argument?</a:t>
            </a:r>
            <a:endParaRPr lang="en-US" sz="2000" b="1" i="1" dirty="0">
              <a:solidFill>
                <a:srgbClr val="FF0000"/>
              </a:solidFill>
            </a:endParaRPr>
          </a:p>
        </p:txBody>
      </p:sp>
      <p:grpSp>
        <p:nvGrpSpPr>
          <p:cNvPr id="5" name="Group 4"/>
          <p:cNvGrpSpPr/>
          <p:nvPr/>
        </p:nvGrpSpPr>
        <p:grpSpPr>
          <a:xfrm>
            <a:off x="914400" y="2438400"/>
            <a:ext cx="7521865" cy="609600"/>
            <a:chOff x="914400" y="4724400"/>
            <a:chExt cx="7521865" cy="609600"/>
          </a:xfrm>
        </p:grpSpPr>
        <p:sp>
          <p:nvSpPr>
            <p:cNvPr id="6" name="Rectangle 5"/>
            <p:cNvSpPr/>
            <p:nvPr/>
          </p:nvSpPr>
          <p:spPr>
            <a:xfrm>
              <a:off x="914400" y="4724400"/>
              <a:ext cx="2209800" cy="609600"/>
            </a:xfrm>
            <a:prstGeom prst="rect">
              <a:avLst/>
            </a:prstGeom>
            <a:noFill/>
            <a:ln w="57150">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060534" y="4857690"/>
              <a:ext cx="4375731" cy="400110"/>
            </a:xfrm>
            <a:prstGeom prst="rect">
              <a:avLst/>
            </a:prstGeom>
            <a:noFill/>
          </p:spPr>
          <p:txBody>
            <a:bodyPr wrap="square" rtlCol="0">
              <a:spAutoFit/>
            </a:bodyPr>
            <a:lstStyle/>
            <a:p>
              <a:r>
                <a:rPr lang="en-US" sz="2000" b="1" dirty="0" smtClean="0">
                  <a:solidFill>
                    <a:srgbClr val="C00000"/>
                  </a:solidFill>
                </a:rPr>
                <a:t>Model exercise for the exam</a:t>
              </a:r>
              <a:endParaRPr lang="en-US" sz="2000" b="1" dirty="0">
                <a:solidFill>
                  <a:srgbClr val="C00000"/>
                </a:solidFill>
              </a:endParaRPr>
            </a:p>
          </p:txBody>
        </p:sp>
        <p:cxnSp>
          <p:nvCxnSpPr>
            <p:cNvPr id="8" name="Straight Arrow Connector 7"/>
            <p:cNvCxnSpPr>
              <a:stCxn id="7" idx="1"/>
            </p:cNvCxnSpPr>
            <p:nvPr/>
          </p:nvCxnSpPr>
          <p:spPr>
            <a:xfrm flipH="1">
              <a:off x="3276600" y="5057745"/>
              <a:ext cx="783934" cy="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smtClean="0">
                <a:solidFill>
                  <a:schemeClr val="accent1"/>
                </a:solidFill>
              </a:rPr>
              <a:t>Composition or Division</a:t>
            </a:r>
            <a:endParaRPr lang="en-US" smtClean="0"/>
          </a:p>
        </p:txBody>
      </p:sp>
      <p:sp>
        <p:nvSpPr>
          <p:cNvPr id="19459" name="Content Placeholder 2"/>
          <p:cNvSpPr>
            <a:spLocks noGrp="1"/>
          </p:cNvSpPr>
          <p:nvPr>
            <p:ph idx="1"/>
          </p:nvPr>
        </p:nvSpPr>
        <p:spPr/>
        <p:txBody>
          <a:bodyPr/>
          <a:lstStyle/>
          <a:p>
            <a:pPr eaLnBrk="1" hangingPunct="1">
              <a:buFont typeface="Arial" charset="0"/>
              <a:buNone/>
            </a:pPr>
            <a:r>
              <a:rPr lang="en-US" smtClean="0"/>
              <a:t>	The engine of my car weighs well over three hundred pounds.  So my car weighs at least that much.</a:t>
            </a:r>
          </a:p>
        </p:txBody>
      </p:sp>
      <p:sp>
        <p:nvSpPr>
          <p:cNvPr id="4" name="TextBox 3"/>
          <p:cNvSpPr txBox="1">
            <a:spLocks noChangeArrowheads="1"/>
          </p:cNvSpPr>
          <p:nvPr/>
        </p:nvSpPr>
        <p:spPr bwMode="auto">
          <a:xfrm>
            <a:off x="838200" y="5572125"/>
            <a:ext cx="7467600" cy="523875"/>
          </a:xfrm>
          <a:prstGeom prst="rect">
            <a:avLst/>
          </a:prstGeom>
          <a:noFill/>
          <a:ln w="9525">
            <a:noFill/>
            <a:miter lim="800000"/>
            <a:headEnd/>
            <a:tailEnd/>
          </a:ln>
        </p:spPr>
        <p:txBody>
          <a:bodyPr>
            <a:spAutoFit/>
          </a:bodyPr>
          <a:lstStyle/>
          <a:p>
            <a:pPr algn="ctr"/>
            <a:r>
              <a:rPr lang="en-US" sz="2800" b="1" i="1">
                <a:solidFill>
                  <a:srgbClr val="FF0000"/>
                </a:solidFill>
                <a:latin typeface="Calibri" pitchFamily="34" charset="0"/>
              </a:rPr>
              <a:t>Not fallacious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b="1" smtClean="0">
                <a:solidFill>
                  <a:schemeClr val="accent1"/>
                </a:solidFill>
              </a:rPr>
              <a:t>Composition or Division</a:t>
            </a:r>
            <a:endParaRPr lang="en-US" smtClean="0"/>
          </a:p>
        </p:txBody>
      </p:sp>
      <p:sp>
        <p:nvSpPr>
          <p:cNvPr id="20483" name="Content Placeholder 2"/>
          <p:cNvSpPr>
            <a:spLocks noGrp="1"/>
          </p:cNvSpPr>
          <p:nvPr>
            <p:ph idx="1"/>
          </p:nvPr>
        </p:nvSpPr>
        <p:spPr/>
        <p:txBody>
          <a:bodyPr/>
          <a:lstStyle/>
          <a:p>
            <a:pPr>
              <a:buNone/>
            </a:pPr>
            <a:r>
              <a:rPr lang="en-US" dirty="0" smtClean="0"/>
              <a:t>	The concept of a species – </a:t>
            </a:r>
            <a:r>
              <a:rPr lang="en-US" i="1" dirty="0" smtClean="0"/>
              <a:t>Homo sapiens</a:t>
            </a:r>
            <a:r>
              <a:rPr lang="en-US" dirty="0" smtClean="0"/>
              <a:t>, for instance – is just an abstraction.  That is to say, it represents the essence of that kind of thing. Since a species is really nothing more than an abstract idea, it follows that every member of a species is also just an abstraction.</a:t>
            </a:r>
          </a:p>
        </p:txBody>
      </p:sp>
      <p:sp>
        <p:nvSpPr>
          <p:cNvPr id="4" name="TextBox 3"/>
          <p:cNvSpPr txBox="1">
            <a:spLocks noChangeArrowheads="1"/>
          </p:cNvSpPr>
          <p:nvPr/>
        </p:nvSpPr>
        <p:spPr bwMode="auto">
          <a:xfrm>
            <a:off x="838200" y="5572125"/>
            <a:ext cx="7467600" cy="523875"/>
          </a:xfrm>
          <a:prstGeom prst="rect">
            <a:avLst/>
          </a:prstGeom>
          <a:noFill/>
          <a:ln w="9525">
            <a:noFill/>
            <a:miter lim="800000"/>
            <a:headEnd/>
            <a:tailEnd/>
          </a:ln>
        </p:spPr>
        <p:txBody>
          <a:bodyPr>
            <a:spAutoFit/>
          </a:bodyPr>
          <a:lstStyle/>
          <a:p>
            <a:pPr algn="ctr"/>
            <a:r>
              <a:rPr lang="en-US" sz="2800" b="1" i="1">
                <a:solidFill>
                  <a:srgbClr val="FF0000"/>
                </a:solidFill>
                <a:latin typeface="Calibri" pitchFamily="34" charset="0"/>
              </a:rPr>
              <a:t>Fallacy of Division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dirty="0" smtClean="0">
                <a:solidFill>
                  <a:schemeClr val="accent1"/>
                </a:solidFill>
              </a:rPr>
              <a:t>Review</a:t>
            </a:r>
          </a:p>
        </p:txBody>
      </p:sp>
      <p:sp>
        <p:nvSpPr>
          <p:cNvPr id="17411" name="Content Placeholder 2"/>
          <p:cNvSpPr>
            <a:spLocks noGrp="1"/>
          </p:cNvSpPr>
          <p:nvPr>
            <p:ph idx="1"/>
          </p:nvPr>
        </p:nvSpPr>
        <p:spPr>
          <a:xfrm>
            <a:off x="457200" y="1600200"/>
            <a:ext cx="8229600" cy="4800600"/>
          </a:xfrm>
        </p:spPr>
        <p:txBody>
          <a:bodyPr/>
          <a:lstStyle/>
          <a:p>
            <a:pPr marL="514350" indent="-514350">
              <a:defRPr/>
            </a:pPr>
            <a:r>
              <a:rPr lang="en-US" sz="2800" b="1" i="1" dirty="0" smtClean="0"/>
              <a:t>4.4.I</a:t>
            </a:r>
            <a:r>
              <a:rPr lang="en-US" b="1" i="1" dirty="0" smtClean="0"/>
              <a:t> </a:t>
            </a:r>
            <a:r>
              <a:rPr lang="en-US" sz="2400" b="1" i="1" dirty="0" smtClean="0"/>
              <a:t>(p. 154f)</a:t>
            </a:r>
          </a:p>
          <a:p>
            <a:pPr marL="1314450" lvl="2" indent="-514350">
              <a:buFont typeface="Calibri" pitchFamily="34" charset="0"/>
              <a:buAutoNum type="romanLcPeriod"/>
              <a:defRPr/>
            </a:pPr>
            <a:r>
              <a:rPr lang="en-US" sz="2000" i="1" dirty="0" smtClean="0"/>
              <a:t>Do you see the fallacy of ambiguity or grammatical analogy?</a:t>
            </a:r>
          </a:p>
          <a:p>
            <a:pPr marL="1314450" lvl="2" indent="-514350">
              <a:buFont typeface="Calibri" pitchFamily="34" charset="0"/>
              <a:buAutoNum type="romanLcPeriod"/>
              <a:defRPr/>
            </a:pPr>
            <a:r>
              <a:rPr lang="en-US" sz="2000" i="1" dirty="0" smtClean="0"/>
              <a:t>Where precisely in the argument is the error?</a:t>
            </a:r>
          </a:p>
          <a:p>
            <a:pPr marL="514350" indent="-514350">
              <a:buFont typeface="Arial" charset="0"/>
              <a:buNone/>
              <a:defRPr/>
            </a:pPr>
            <a:endParaRPr lang="en-US" sz="1200" b="1" i="1" dirty="0" smtClean="0">
              <a:latin typeface="Times New Roman" pitchFamily="18" charset="0"/>
              <a:cs typeface="Times New Roman" pitchFamily="18" charset="0"/>
              <a:sym typeface="Wingdings" pitchFamily="2" charset="2"/>
            </a:endParaRPr>
          </a:p>
          <a:p>
            <a:pPr marL="514350" indent="-514350">
              <a:defRPr/>
            </a:pPr>
            <a:r>
              <a:rPr lang="en-US" sz="2800" b="1" i="1" dirty="0" smtClean="0"/>
              <a:t>4.4.III</a:t>
            </a:r>
          </a:p>
          <a:p>
            <a:pPr marL="914400" lvl="1" indent="-514350">
              <a:buNone/>
              <a:defRPr/>
            </a:pPr>
            <a:r>
              <a:rPr lang="en-US" sz="2000" i="1" dirty="0" smtClean="0"/>
              <a:t>(model problems for exam)</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animEffect transition="in" filter="fade">
                                      <p:cBhvr>
                                        <p:cTn id="7" dur="2000"/>
                                        <p:tgtEl>
                                          <p:spTgt spid="17411">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411">
                                            <p:txEl>
                                              <p:pRg st="5" end="5"/>
                                            </p:txEl>
                                          </p:spTgt>
                                        </p:tgtEl>
                                        <p:attrNameLst>
                                          <p:attrName>style.visibility</p:attrName>
                                        </p:attrNameLst>
                                      </p:cBhvr>
                                      <p:to>
                                        <p:strVal val="visible"/>
                                      </p:to>
                                    </p:set>
                                    <p:anim calcmode="lin" valueType="num">
                                      <p:cBhvr additive="base">
                                        <p:cTn id="12"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Homework</a:t>
            </a:r>
            <a:endParaRPr lang="en-US" b="1" dirty="0">
              <a:solidFill>
                <a:schemeClr val="tx2"/>
              </a:solidFill>
            </a:endParaRPr>
          </a:p>
        </p:txBody>
      </p:sp>
      <p:sp>
        <p:nvSpPr>
          <p:cNvPr id="3" name="Content Placeholder 2"/>
          <p:cNvSpPr>
            <a:spLocks noGrp="1"/>
          </p:cNvSpPr>
          <p:nvPr>
            <p:ph idx="1"/>
          </p:nvPr>
        </p:nvSpPr>
        <p:spPr>
          <a:xfrm>
            <a:off x="457200" y="1417637"/>
            <a:ext cx="8229600" cy="4525963"/>
          </a:xfrm>
        </p:spPr>
        <p:txBody>
          <a:bodyPr/>
          <a:lstStyle/>
          <a:p>
            <a:pPr>
              <a:spcBef>
                <a:spcPts val="3600"/>
              </a:spcBef>
            </a:pPr>
            <a:r>
              <a:rPr lang="en-US" u="sng" dirty="0" smtClean="0"/>
              <a:t>Recommended Exercises</a:t>
            </a:r>
            <a:r>
              <a:rPr lang="en-US" dirty="0" smtClean="0"/>
              <a:t/>
            </a:r>
            <a:br>
              <a:rPr lang="en-US" dirty="0" smtClean="0"/>
            </a:br>
            <a:r>
              <a:rPr lang="en-US" sz="2400" dirty="0" smtClean="0"/>
              <a:t>(</a:t>
            </a:r>
            <a:r>
              <a:rPr lang="en-US" sz="2400" i="1" dirty="0" smtClean="0"/>
              <a:t>do the starred problems</a:t>
            </a:r>
            <a:r>
              <a:rPr lang="en-US" sz="2400" dirty="0" smtClean="0"/>
              <a:t>)</a:t>
            </a:r>
          </a:p>
          <a:p>
            <a:pPr lvl="1">
              <a:spcBef>
                <a:spcPts val="1800"/>
              </a:spcBef>
            </a:pPr>
            <a:r>
              <a:rPr lang="en-US" b="1" dirty="0" smtClean="0"/>
              <a:t>4.4.III</a:t>
            </a:r>
            <a:r>
              <a:rPr lang="en-US" dirty="0" smtClean="0"/>
              <a:t>: 1-50</a:t>
            </a:r>
          </a:p>
        </p:txBody>
      </p:sp>
      <p:sp>
        <p:nvSpPr>
          <p:cNvPr id="4" name="TextBox 3"/>
          <p:cNvSpPr txBox="1"/>
          <p:nvPr/>
        </p:nvSpPr>
        <p:spPr>
          <a:xfrm>
            <a:off x="533400" y="3342382"/>
            <a:ext cx="8229600" cy="1077218"/>
          </a:xfrm>
          <a:prstGeom prst="rect">
            <a:avLst/>
          </a:prstGeom>
          <a:solidFill>
            <a:schemeClr val="accent1">
              <a:lumMod val="40000"/>
              <a:lumOff val="60000"/>
              <a:alpha val="50000"/>
            </a:schemeClr>
          </a:solidFill>
          <a:ln>
            <a:solidFill>
              <a:schemeClr val="accent1"/>
            </a:solidFill>
          </a:ln>
        </p:spPr>
        <p:txBody>
          <a:bodyPr wrap="square" rtlCol="0">
            <a:spAutoFit/>
          </a:bodyPr>
          <a:lstStyle/>
          <a:p>
            <a:r>
              <a:rPr lang="en-US" sz="2400" b="1" dirty="0" smtClean="0">
                <a:solidFill>
                  <a:srgbClr val="FF0000"/>
                </a:solidFill>
              </a:rPr>
              <a:t>Remember</a:t>
            </a:r>
            <a:endParaRPr lang="en-US" sz="2000" b="1" i="1" dirty="0">
              <a:solidFill>
                <a:srgbClr val="FF0000"/>
              </a:solidFill>
            </a:endParaRPr>
          </a:p>
          <a:p>
            <a:pPr lvl="1">
              <a:buFont typeface="Arial" pitchFamily="34" charset="0"/>
              <a:buChar char="•"/>
            </a:pPr>
            <a:r>
              <a:rPr lang="en-US" sz="2000" dirty="0">
                <a:solidFill>
                  <a:srgbClr val="FF0000"/>
                </a:solidFill>
              </a:rPr>
              <a:t> </a:t>
            </a:r>
            <a:r>
              <a:rPr lang="en-US" sz="2000" b="1" i="1" dirty="0" smtClean="0">
                <a:solidFill>
                  <a:srgbClr val="FF0000"/>
                </a:solidFill>
              </a:rPr>
              <a:t>How does each specific argument commit a fallacy of that type? </a:t>
            </a:r>
          </a:p>
          <a:p>
            <a:pPr lvl="1">
              <a:buFont typeface="Arial" pitchFamily="34" charset="0"/>
              <a:buChar char="•"/>
            </a:pPr>
            <a:r>
              <a:rPr lang="en-US" sz="2000" b="1" i="1" dirty="0" smtClean="0">
                <a:solidFill>
                  <a:srgbClr val="FF0000"/>
                </a:solidFill>
              </a:rPr>
              <a:t> </a:t>
            </a:r>
            <a:r>
              <a:rPr lang="en-US" sz="2000" b="1" dirty="0" smtClean="0">
                <a:solidFill>
                  <a:srgbClr val="FF0000"/>
                </a:solidFill>
              </a:rPr>
              <a:t>Where precisely is the offending element in the argument?</a:t>
            </a:r>
            <a:endParaRPr lang="en-US" sz="2000" b="1" i="1" dirty="0">
              <a:solidFill>
                <a:srgbClr val="FF0000"/>
              </a:solidFill>
            </a:endParaRPr>
          </a:p>
        </p:txBody>
      </p:sp>
      <p:sp>
        <p:nvSpPr>
          <p:cNvPr id="5" name="Title 1"/>
          <p:cNvSpPr txBox="1">
            <a:spLocks/>
          </p:cNvSpPr>
          <p:nvPr/>
        </p:nvSpPr>
        <p:spPr>
          <a:xfrm>
            <a:off x="533400" y="4800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solidFill>
                  <a:schemeClr val="accent1"/>
                </a:solidFill>
              </a:rPr>
              <a:t>No Class On Wednesday!</a:t>
            </a:r>
            <a:endParaRPr lang="en-US" b="1" dirty="0">
              <a:solidFill>
                <a:schemeClr val="accent1"/>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Kinds of Informal Fallacies</a:t>
            </a:r>
            <a:endParaRPr lang="en-US" dirty="0">
              <a:solidFill>
                <a:schemeClr val="accent1"/>
              </a:solidFill>
            </a:endParaRPr>
          </a:p>
        </p:txBody>
      </p:sp>
      <p:sp>
        <p:nvSpPr>
          <p:cNvPr id="3" name="Content Placeholder 2"/>
          <p:cNvSpPr>
            <a:spLocks noGrp="1"/>
          </p:cNvSpPr>
          <p:nvPr>
            <p:ph idx="1"/>
          </p:nvPr>
        </p:nvSpPr>
        <p:spPr/>
        <p:txBody>
          <a:bodyPr/>
          <a:lstStyle/>
          <a:p>
            <a:pPr>
              <a:buNone/>
            </a:pPr>
            <a:r>
              <a:rPr lang="en-US" dirty="0" smtClean="0"/>
              <a:t>Fallacies of:</a:t>
            </a:r>
          </a:p>
          <a:p>
            <a:pPr marL="914400" lvl="1" indent="-514350">
              <a:buFont typeface="+mj-lt"/>
              <a:buAutoNum type="arabicPeriod"/>
            </a:pPr>
            <a:r>
              <a:rPr lang="en-US" dirty="0" smtClean="0"/>
              <a:t>Relevance</a:t>
            </a:r>
          </a:p>
          <a:p>
            <a:pPr marL="914400" lvl="1" indent="-514350">
              <a:buFont typeface="+mj-lt"/>
              <a:buAutoNum type="arabicPeriod"/>
            </a:pPr>
            <a:r>
              <a:rPr lang="en-US" dirty="0" smtClean="0"/>
              <a:t>Weak Induction</a:t>
            </a:r>
          </a:p>
          <a:p>
            <a:pPr marL="914400" lvl="1" indent="-514350">
              <a:buFont typeface="+mj-lt"/>
              <a:buAutoNum type="arabicPeriod"/>
            </a:pPr>
            <a:r>
              <a:rPr lang="en-US" dirty="0" smtClean="0"/>
              <a:t>Presumption</a:t>
            </a:r>
          </a:p>
          <a:p>
            <a:pPr marL="914400" lvl="1" indent="-514350">
              <a:buFont typeface="+mj-lt"/>
              <a:buAutoNum type="arabicPeriod"/>
            </a:pPr>
            <a:r>
              <a:rPr lang="en-US" dirty="0" smtClean="0"/>
              <a:t>Ambiguity</a:t>
            </a:r>
          </a:p>
          <a:p>
            <a:pPr marL="1314450" lvl="2" indent="-514350">
              <a:buFont typeface="+mj-lt"/>
              <a:buAutoNum type="alphaLcPeriod"/>
            </a:pPr>
            <a:r>
              <a:rPr lang="en-US" dirty="0" smtClean="0"/>
              <a:t>Amphiboly/Equivocation</a:t>
            </a:r>
          </a:p>
          <a:p>
            <a:pPr marL="1314450" lvl="2" indent="-514350">
              <a:buFont typeface="+mj-lt"/>
              <a:buAutoNum type="alphaLcPeriod"/>
            </a:pPr>
            <a:r>
              <a:rPr lang="en-US" dirty="0" smtClean="0"/>
              <a:t>Whole/Part</a:t>
            </a:r>
          </a:p>
          <a:p>
            <a:pPr marL="1314450" lvl="2" indent="-514350">
              <a:buFont typeface="+mj-lt"/>
              <a:buAutoNum type="alphaLcPeriod"/>
            </a:pPr>
            <a:endParaRPr lang="en-US" dirty="0"/>
          </a:p>
        </p:txBody>
      </p:sp>
      <p:sp>
        <p:nvSpPr>
          <p:cNvPr id="5" name="TextBox 4"/>
          <p:cNvSpPr txBox="1"/>
          <p:nvPr/>
        </p:nvSpPr>
        <p:spPr>
          <a:xfrm>
            <a:off x="2819400" y="1447800"/>
            <a:ext cx="2438400" cy="830997"/>
          </a:xfrm>
          <a:prstGeom prst="rect">
            <a:avLst/>
          </a:prstGeom>
          <a:noFill/>
        </p:spPr>
        <p:txBody>
          <a:bodyPr wrap="square" rtlCol="0">
            <a:spAutoFit/>
          </a:bodyPr>
          <a:lstStyle/>
          <a:p>
            <a:r>
              <a:rPr lang="en-US" sz="2400" dirty="0" smtClean="0">
                <a:solidFill>
                  <a:schemeClr val="accent1"/>
                </a:solidFill>
              </a:rPr>
              <a:t>See pages 153</a:t>
            </a:r>
            <a:r>
              <a:rPr lang="en-US" sz="2400" i="1" dirty="0" smtClean="0">
                <a:solidFill>
                  <a:schemeClr val="accent1"/>
                </a:solidFill>
              </a:rPr>
              <a:t>f</a:t>
            </a:r>
            <a:r>
              <a:rPr lang="en-US" sz="2400" dirty="0" smtClean="0">
                <a:solidFill>
                  <a:schemeClr val="accent1"/>
                </a:solidFill>
              </a:rPr>
              <a:t> for a complete list</a:t>
            </a:r>
            <a:endParaRPr lang="en-US" sz="2400" dirty="0">
              <a:solidFill>
                <a:schemeClr val="accent1"/>
              </a:solidFill>
            </a:endParaRPr>
          </a:p>
        </p:txBody>
      </p:sp>
      <p:grpSp>
        <p:nvGrpSpPr>
          <p:cNvPr id="4" name="Group 5"/>
          <p:cNvGrpSpPr/>
          <p:nvPr/>
        </p:nvGrpSpPr>
        <p:grpSpPr>
          <a:xfrm>
            <a:off x="5257800" y="2286000"/>
            <a:ext cx="3505200" cy="1938992"/>
            <a:chOff x="5257800" y="2286000"/>
            <a:chExt cx="3505200" cy="1938992"/>
          </a:xfrm>
        </p:grpSpPr>
        <p:sp>
          <p:nvSpPr>
            <p:cNvPr id="7" name="TextBox 6"/>
            <p:cNvSpPr txBox="1"/>
            <p:nvPr/>
          </p:nvSpPr>
          <p:spPr>
            <a:xfrm>
              <a:off x="6324600" y="2286000"/>
              <a:ext cx="2438400" cy="1938992"/>
            </a:xfrm>
            <a:prstGeom prst="rect">
              <a:avLst/>
            </a:prstGeom>
            <a:solidFill>
              <a:srgbClr val="FFEFD1"/>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i="1" dirty="0" smtClean="0">
                  <a:solidFill>
                    <a:srgbClr val="FF0000"/>
                  </a:solidFill>
                </a:rPr>
                <a:t>Only required to classify each fallacy according to these </a:t>
              </a:r>
              <a:r>
                <a:rPr lang="en-US" sz="2400" i="1" u="sng" dirty="0" smtClean="0">
                  <a:solidFill>
                    <a:srgbClr val="FF0000"/>
                  </a:solidFill>
                </a:rPr>
                <a:t>four</a:t>
              </a:r>
              <a:r>
                <a:rPr lang="en-US" sz="2400" i="1" dirty="0" smtClean="0">
                  <a:solidFill>
                    <a:srgbClr val="FF0000"/>
                  </a:solidFill>
                </a:rPr>
                <a:t> types</a:t>
              </a:r>
              <a:endParaRPr lang="en-US" sz="2400" i="1" dirty="0">
                <a:solidFill>
                  <a:srgbClr val="FF0000"/>
                </a:solidFill>
              </a:endParaRPr>
            </a:p>
          </p:txBody>
        </p:sp>
        <p:sp>
          <p:nvSpPr>
            <p:cNvPr id="8" name="Right Brace 7"/>
            <p:cNvSpPr/>
            <p:nvPr/>
          </p:nvSpPr>
          <p:spPr>
            <a:xfrm>
              <a:off x="5257800" y="2286000"/>
              <a:ext cx="990600" cy="1905000"/>
            </a:xfrm>
            <a:prstGeom prst="rightBrace">
              <a:avLst/>
            </a:prstGeom>
            <a:ln>
              <a:solidFill>
                <a:srgbClr val="FF0000"/>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Kinds of Informal Fallacies</a:t>
            </a:r>
            <a:endParaRPr lang="en-US" dirty="0">
              <a:solidFill>
                <a:schemeClr val="accent1"/>
              </a:solidFill>
            </a:endParaRPr>
          </a:p>
        </p:txBody>
      </p:sp>
      <p:sp>
        <p:nvSpPr>
          <p:cNvPr id="3" name="Content Placeholder 2"/>
          <p:cNvSpPr>
            <a:spLocks noGrp="1"/>
          </p:cNvSpPr>
          <p:nvPr>
            <p:ph idx="1"/>
          </p:nvPr>
        </p:nvSpPr>
        <p:spPr/>
        <p:txBody>
          <a:bodyPr/>
          <a:lstStyle/>
          <a:p>
            <a:pPr>
              <a:buNone/>
            </a:pPr>
            <a:r>
              <a:rPr lang="en-US" dirty="0" smtClean="0"/>
              <a:t>Fallacies of:</a:t>
            </a:r>
          </a:p>
          <a:p>
            <a:pPr marL="914400" lvl="1" indent="-514350">
              <a:buFont typeface="+mj-lt"/>
              <a:buAutoNum type="arabicPeriod"/>
            </a:pPr>
            <a:r>
              <a:rPr lang="en-US" dirty="0" smtClean="0"/>
              <a:t>Relevance</a:t>
            </a:r>
          </a:p>
          <a:p>
            <a:pPr marL="914400" lvl="1" indent="-514350">
              <a:buFont typeface="+mj-lt"/>
              <a:buAutoNum type="arabicPeriod"/>
            </a:pPr>
            <a:r>
              <a:rPr lang="en-US" dirty="0" smtClean="0"/>
              <a:t>Weak Induction</a:t>
            </a:r>
          </a:p>
          <a:p>
            <a:pPr marL="914400" lvl="1" indent="-514350">
              <a:buFont typeface="+mj-lt"/>
              <a:buAutoNum type="arabicPeriod"/>
            </a:pPr>
            <a:r>
              <a:rPr lang="en-US" dirty="0" smtClean="0"/>
              <a:t>Presumption</a:t>
            </a:r>
          </a:p>
          <a:p>
            <a:pPr marL="914400" lvl="1" indent="-514350">
              <a:buFont typeface="+mj-lt"/>
              <a:buAutoNum type="arabicPeriod"/>
            </a:pPr>
            <a:r>
              <a:rPr lang="en-US" b="1" dirty="0" smtClean="0"/>
              <a:t>Ambiguity</a:t>
            </a:r>
          </a:p>
          <a:p>
            <a:pPr marL="1314450" lvl="2" indent="-514350">
              <a:buFont typeface="+mj-lt"/>
              <a:buAutoNum type="alphaLcPeriod"/>
            </a:pPr>
            <a:r>
              <a:rPr lang="en-US" b="1" dirty="0" smtClean="0"/>
              <a:t>Amphiboly/Equivocation</a:t>
            </a:r>
          </a:p>
          <a:p>
            <a:pPr marL="1314450" lvl="2" indent="-514350">
              <a:buFont typeface="+mj-lt"/>
              <a:buAutoNum type="alphaLcPeriod"/>
            </a:pPr>
            <a:r>
              <a:rPr lang="en-US" b="1" dirty="0" smtClean="0"/>
              <a:t>Whole/Part</a:t>
            </a:r>
          </a:p>
          <a:p>
            <a:pPr marL="1314450" lvl="2" indent="-514350">
              <a:buFont typeface="+mj-lt"/>
              <a:buAutoNum type="alphaLcPeriod"/>
            </a:pPr>
            <a:endParaRPr lang="en-US" dirty="0"/>
          </a:p>
        </p:txBody>
      </p:sp>
      <p:sp>
        <p:nvSpPr>
          <p:cNvPr id="5" name="TextBox 4"/>
          <p:cNvSpPr txBox="1"/>
          <p:nvPr/>
        </p:nvSpPr>
        <p:spPr>
          <a:xfrm>
            <a:off x="2819400" y="1447800"/>
            <a:ext cx="2438400" cy="830997"/>
          </a:xfrm>
          <a:prstGeom prst="rect">
            <a:avLst/>
          </a:prstGeom>
          <a:noFill/>
        </p:spPr>
        <p:txBody>
          <a:bodyPr wrap="square" rtlCol="0">
            <a:spAutoFit/>
          </a:bodyPr>
          <a:lstStyle/>
          <a:p>
            <a:r>
              <a:rPr lang="en-US" sz="2400" dirty="0" smtClean="0">
                <a:solidFill>
                  <a:schemeClr val="accent1"/>
                </a:solidFill>
              </a:rPr>
              <a:t>See pages 153</a:t>
            </a:r>
            <a:r>
              <a:rPr lang="en-US" sz="2400" i="1" dirty="0" smtClean="0">
                <a:solidFill>
                  <a:schemeClr val="accent1"/>
                </a:solidFill>
              </a:rPr>
              <a:t>f</a:t>
            </a:r>
            <a:r>
              <a:rPr lang="en-US" sz="2400" dirty="0" smtClean="0">
                <a:solidFill>
                  <a:schemeClr val="accent1"/>
                </a:solidFill>
              </a:rPr>
              <a:t> for a complete list</a:t>
            </a:r>
            <a:endParaRPr lang="en-US" sz="2400" dirty="0">
              <a:solidFill>
                <a:schemeClr val="accent1"/>
              </a:solidFill>
            </a:endParaRPr>
          </a:p>
        </p:txBody>
      </p:sp>
      <p:grpSp>
        <p:nvGrpSpPr>
          <p:cNvPr id="4" name="Group 5"/>
          <p:cNvGrpSpPr/>
          <p:nvPr/>
        </p:nvGrpSpPr>
        <p:grpSpPr>
          <a:xfrm>
            <a:off x="5257800" y="2286000"/>
            <a:ext cx="3505200" cy="1938992"/>
            <a:chOff x="5257800" y="2286000"/>
            <a:chExt cx="3505200" cy="1938992"/>
          </a:xfrm>
        </p:grpSpPr>
        <p:sp>
          <p:nvSpPr>
            <p:cNvPr id="7" name="TextBox 6"/>
            <p:cNvSpPr txBox="1"/>
            <p:nvPr/>
          </p:nvSpPr>
          <p:spPr>
            <a:xfrm>
              <a:off x="6324600" y="2286000"/>
              <a:ext cx="2438400" cy="1938992"/>
            </a:xfrm>
            <a:prstGeom prst="rect">
              <a:avLst/>
            </a:prstGeom>
            <a:solidFill>
              <a:srgbClr val="FFEFD1"/>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i="1" dirty="0" smtClean="0">
                  <a:solidFill>
                    <a:srgbClr val="FF0000"/>
                  </a:solidFill>
                </a:rPr>
                <a:t>Only required to classify each fallacy according to these </a:t>
              </a:r>
              <a:r>
                <a:rPr lang="en-US" sz="2400" i="1" u="sng" dirty="0" smtClean="0">
                  <a:solidFill>
                    <a:srgbClr val="FF0000"/>
                  </a:solidFill>
                </a:rPr>
                <a:t>four</a:t>
              </a:r>
              <a:r>
                <a:rPr lang="en-US" sz="2400" i="1" dirty="0" smtClean="0">
                  <a:solidFill>
                    <a:srgbClr val="FF0000"/>
                  </a:solidFill>
                </a:rPr>
                <a:t> types</a:t>
              </a:r>
              <a:endParaRPr lang="en-US" sz="2400" i="1" dirty="0">
                <a:solidFill>
                  <a:srgbClr val="FF0000"/>
                </a:solidFill>
              </a:endParaRPr>
            </a:p>
          </p:txBody>
        </p:sp>
        <p:sp>
          <p:nvSpPr>
            <p:cNvPr id="8" name="Right Brace 7"/>
            <p:cNvSpPr/>
            <p:nvPr/>
          </p:nvSpPr>
          <p:spPr>
            <a:xfrm>
              <a:off x="5257800" y="2286000"/>
              <a:ext cx="990600" cy="1905000"/>
            </a:xfrm>
            <a:prstGeom prst="rightBrace">
              <a:avLst/>
            </a:prstGeom>
            <a:ln>
              <a:solidFill>
                <a:srgbClr val="FF0000"/>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Fallacies of Ambiguity</a:t>
            </a:r>
            <a:endParaRPr lang="en-US" b="1" dirty="0">
              <a:solidFill>
                <a:schemeClr val="accent1"/>
              </a:solidFill>
            </a:endParaRPr>
          </a:p>
        </p:txBody>
      </p:sp>
      <p:sp>
        <p:nvSpPr>
          <p:cNvPr id="6" name="Content Placeholder 5"/>
          <p:cNvSpPr>
            <a:spLocks noGrp="1"/>
          </p:cNvSpPr>
          <p:nvPr>
            <p:ph idx="1"/>
          </p:nvPr>
        </p:nvSpPr>
        <p:spPr/>
        <p:txBody>
          <a:bodyPr>
            <a:normAutofit/>
          </a:bodyPr>
          <a:lstStyle/>
          <a:p>
            <a:pPr marL="914400" lvl="1" indent="-457200">
              <a:buFont typeface="+mj-lt"/>
              <a:buAutoNum type="arabicPeriod"/>
            </a:pPr>
            <a:r>
              <a:rPr lang="en-US" sz="3500" dirty="0" smtClean="0"/>
              <a:t>Of a particular word or phrase</a:t>
            </a:r>
          </a:p>
          <a:p>
            <a:pPr marL="1314450" lvl="2" indent="-457200"/>
            <a:r>
              <a:rPr lang="en-US" sz="3000" b="1" dirty="0" smtClean="0"/>
              <a:t>Equivocation</a:t>
            </a:r>
          </a:p>
          <a:p>
            <a:pPr marL="914400" lvl="1" indent="-457200">
              <a:spcBef>
                <a:spcPts val="3600"/>
              </a:spcBef>
              <a:buFont typeface="+mj-lt"/>
              <a:buAutoNum type="arabicPeriod"/>
            </a:pPr>
            <a:r>
              <a:rPr lang="en-US" sz="3500" dirty="0" smtClean="0"/>
              <a:t>Of a whole sentence or sentence part</a:t>
            </a:r>
          </a:p>
          <a:p>
            <a:pPr marL="1314450" lvl="2" indent="-457200"/>
            <a:r>
              <a:rPr lang="en-US" sz="3000" b="1" dirty="0" smtClean="0"/>
              <a:t>Amphiboly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20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2000"/>
                                        <p:tgtEl>
                                          <p:spTgt spid="6">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solidFill>
              </a:rPr>
              <a:t>Equivocation</a:t>
            </a:r>
            <a:endParaRPr lang="en-US" dirty="0">
              <a:solidFill>
                <a:schemeClr val="accent1"/>
              </a:solidFill>
            </a:endParaRPr>
          </a:p>
        </p:txBody>
      </p:sp>
      <p:sp>
        <p:nvSpPr>
          <p:cNvPr id="5" name="Text Placeholder 4"/>
          <p:cNvSpPr>
            <a:spLocks noGrp="1"/>
          </p:cNvSpPr>
          <p:nvPr>
            <p:ph type="body" idx="1"/>
          </p:nvPr>
        </p:nvSpPr>
        <p:spPr/>
        <p:txBody>
          <a:bodyPr/>
          <a:lstStyle/>
          <a:p>
            <a:r>
              <a:rPr lang="en-US" dirty="0" smtClean="0"/>
              <a:t>Fallacies of Ambiguity</a:t>
            </a:r>
            <a:endParaRPr lang="en-US" dirty="0"/>
          </a:p>
        </p:txBody>
      </p:sp>
      <p:sp>
        <p:nvSpPr>
          <p:cNvPr id="6" name="Rectangle 5"/>
          <p:cNvSpPr/>
          <p:nvPr/>
        </p:nvSpPr>
        <p:spPr>
          <a:xfrm>
            <a:off x="914400" y="1752600"/>
            <a:ext cx="7315200" cy="181588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800" b="1" dirty="0" smtClean="0"/>
              <a:t>Equivocation</a:t>
            </a:r>
          </a:p>
          <a:p>
            <a:pPr lvl="1"/>
            <a:r>
              <a:rPr lang="en-US" sz="2800" dirty="0" smtClean="0"/>
              <a:t>A defect (in argumentation) occurring because of a shift in the meaning of a term or a phrase in an argument</a:t>
            </a:r>
            <a:endParaRPr lang="en-US"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Where is the equivocation?</a:t>
            </a:r>
            <a:endParaRPr lang="en-US" dirty="0"/>
          </a:p>
        </p:txBody>
      </p:sp>
      <p:sp>
        <p:nvSpPr>
          <p:cNvPr id="3" name="Content Placeholder 2"/>
          <p:cNvSpPr>
            <a:spLocks noGrp="1"/>
          </p:cNvSpPr>
          <p:nvPr>
            <p:ph idx="1"/>
          </p:nvPr>
        </p:nvSpPr>
        <p:spPr/>
        <p:txBody>
          <a:bodyPr/>
          <a:lstStyle/>
          <a:p>
            <a:pPr>
              <a:buNone/>
            </a:pPr>
            <a:r>
              <a:rPr lang="en-US" dirty="0" smtClean="0"/>
              <a:t>	Reverend Smith married six people yesterday.  The man should obviously be locked up, since he is apparently a committed bigamist.</a:t>
            </a:r>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Where is the equivocation?</a:t>
            </a:r>
            <a:endParaRPr lang="en-US" dirty="0"/>
          </a:p>
        </p:txBody>
      </p:sp>
      <p:sp>
        <p:nvSpPr>
          <p:cNvPr id="3" name="Content Placeholder 2"/>
          <p:cNvSpPr>
            <a:spLocks noGrp="1"/>
          </p:cNvSpPr>
          <p:nvPr>
            <p:ph idx="1"/>
          </p:nvPr>
        </p:nvSpPr>
        <p:spPr/>
        <p:txBody>
          <a:bodyPr/>
          <a:lstStyle/>
          <a:p>
            <a:pPr>
              <a:buNone/>
            </a:pPr>
            <a:r>
              <a:rPr lang="en-US" dirty="0" smtClean="0"/>
              <a:t>	Reverend Smith </a:t>
            </a:r>
            <a:r>
              <a:rPr lang="en-US" u="sng" dirty="0" smtClean="0"/>
              <a:t>married six people yesterday</a:t>
            </a:r>
            <a:r>
              <a:rPr lang="en-US" dirty="0" smtClean="0"/>
              <a:t>.  The man should obviously be locked up, since he is apparently </a:t>
            </a:r>
            <a:r>
              <a:rPr lang="en-US" u="sng" dirty="0" smtClean="0"/>
              <a:t>a committed bigamist</a:t>
            </a:r>
            <a:r>
              <a:rPr lang="en-US" dirty="0" smtClean="0"/>
              <a:t>.</a:t>
            </a:r>
          </a:p>
          <a:p>
            <a:pPr>
              <a:buNone/>
            </a:pPr>
            <a:endParaRPr lang="en-US" dirty="0" smtClean="0"/>
          </a:p>
          <a:p>
            <a:r>
              <a:rPr lang="en-US" dirty="0" smtClean="0"/>
              <a:t>To “marry”</a:t>
            </a:r>
          </a:p>
          <a:p>
            <a:pPr lvl="1"/>
            <a:r>
              <a:rPr lang="en-US" dirty="0" smtClean="0"/>
              <a:t>I married my wife</a:t>
            </a:r>
          </a:p>
          <a:p>
            <a:pPr lvl="1"/>
            <a:r>
              <a:rPr lang="en-US" dirty="0" smtClean="0"/>
              <a:t>The reverend married us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solidFill>
              </a:rPr>
              <a:t>amphiboly</a:t>
            </a:r>
            <a:endParaRPr lang="en-US" dirty="0">
              <a:solidFill>
                <a:schemeClr val="accent1"/>
              </a:solidFill>
            </a:endParaRPr>
          </a:p>
        </p:txBody>
      </p:sp>
      <p:sp>
        <p:nvSpPr>
          <p:cNvPr id="5" name="Text Placeholder 4"/>
          <p:cNvSpPr>
            <a:spLocks noGrp="1"/>
          </p:cNvSpPr>
          <p:nvPr>
            <p:ph type="body" idx="1"/>
          </p:nvPr>
        </p:nvSpPr>
        <p:spPr/>
        <p:txBody>
          <a:bodyPr/>
          <a:lstStyle/>
          <a:p>
            <a:r>
              <a:rPr lang="en-US" dirty="0" smtClean="0"/>
              <a:t>Fallacies of Ambiguity or Whole/Part</a:t>
            </a:r>
            <a:endParaRPr lang="en-US" dirty="0"/>
          </a:p>
        </p:txBody>
      </p:sp>
      <p:sp>
        <p:nvSpPr>
          <p:cNvPr id="6" name="Rectangle 5"/>
          <p:cNvSpPr/>
          <p:nvPr/>
        </p:nvSpPr>
        <p:spPr>
          <a:xfrm>
            <a:off x="914400" y="1752600"/>
            <a:ext cx="7315200"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800" b="1" dirty="0" smtClean="0"/>
              <a:t>Amphiboly</a:t>
            </a:r>
          </a:p>
          <a:p>
            <a:pPr lvl="1"/>
            <a:r>
              <a:rPr lang="en-US" sz="2800" dirty="0" smtClean="0"/>
              <a:t>An (inferential) error founded on a grammatical ambiguity</a:t>
            </a:r>
            <a:endParaRPr lang="en-US"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Logic_Presenta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ogic_Presenta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736</TotalTime>
  <Words>528</Words>
  <Application>Microsoft Office PowerPoint</Application>
  <PresentationFormat>On-screen Show (4:3)</PresentationFormat>
  <Paragraphs>119</Paragraphs>
  <Slides>23</Slides>
  <Notes>8</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Logic_Presentations</vt:lpstr>
      <vt:lpstr>1_Logic_Presentations</vt:lpstr>
      <vt:lpstr>PowerPoint Presentation</vt:lpstr>
      <vt:lpstr>Homework</vt:lpstr>
      <vt:lpstr>Kinds of Informal Fallacies</vt:lpstr>
      <vt:lpstr>Kinds of Informal Fallacies</vt:lpstr>
      <vt:lpstr>Fallacies of Ambiguity</vt:lpstr>
      <vt:lpstr>Equivocation</vt:lpstr>
      <vt:lpstr>Where is the equivocation?</vt:lpstr>
      <vt:lpstr>Where is the equivocation?</vt:lpstr>
      <vt:lpstr>amphiboly</vt:lpstr>
      <vt:lpstr>Amphiboly</vt:lpstr>
      <vt:lpstr>Amphiboly</vt:lpstr>
      <vt:lpstr>Fallacy of Ambiguity</vt:lpstr>
      <vt:lpstr>Fallacy of Ambiguity</vt:lpstr>
      <vt:lpstr>Whole/Part Fallacies</vt:lpstr>
      <vt:lpstr>Fallacies of Grammatical Analogy</vt:lpstr>
      <vt:lpstr>Composition or Division</vt:lpstr>
      <vt:lpstr>Composition or Division</vt:lpstr>
      <vt:lpstr>Composition or Division</vt:lpstr>
      <vt:lpstr>Composition or Division</vt:lpstr>
      <vt:lpstr>Composition or Division</vt:lpstr>
      <vt:lpstr>Composition or Division</vt:lpstr>
      <vt:lpstr>Review</vt:lpstr>
      <vt:lpstr>Homework</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Kinds of Informal Fallacies</dc:title>
  <dc:creator>Bob Sandmeyer</dc:creator>
  <cp:lastModifiedBy>Bob</cp:lastModifiedBy>
  <cp:revision>107</cp:revision>
  <dcterms:created xsi:type="dcterms:W3CDTF">2008-04-16T02:35:42Z</dcterms:created>
  <dcterms:modified xsi:type="dcterms:W3CDTF">2011-04-16T14:56:02Z</dcterms:modified>
</cp:coreProperties>
</file>