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80" r:id="rId4"/>
    <p:sldId id="262" r:id="rId5"/>
    <p:sldId id="263" r:id="rId6"/>
    <p:sldId id="265" r:id="rId7"/>
    <p:sldId id="264" r:id="rId8"/>
    <p:sldId id="267" r:id="rId9"/>
    <p:sldId id="268" r:id="rId10"/>
    <p:sldId id="256" r:id="rId11"/>
    <p:sldId id="269" r:id="rId12"/>
    <p:sldId id="270" r:id="rId13"/>
    <p:sldId id="271" r:id="rId14"/>
    <p:sldId id="274" r:id="rId15"/>
    <p:sldId id="273" r:id="rId16"/>
    <p:sldId id="277" r:id="rId17"/>
    <p:sldId id="275" r:id="rId18"/>
    <p:sldId id="278" r:id="rId19"/>
    <p:sldId id="276" r:id="rId20"/>
    <p:sldId id="27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32" autoAdjust="0"/>
  </p:normalViewPr>
  <p:slideViewPr>
    <p:cSldViewPr>
      <p:cViewPr varScale="1">
        <p:scale>
          <a:sx n="76" d="100"/>
          <a:sy n="76" d="100"/>
        </p:scale>
        <p:origin x="-149" y="-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EF09D0-5726-4695-BBE1-8B54E02A049C}"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906F6-7C6D-4EF5-9178-819FD029700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EF09D0-5726-4695-BBE1-8B54E02A049C}"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906F6-7C6D-4EF5-9178-819FD02970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EF09D0-5726-4695-BBE1-8B54E02A049C}"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906F6-7C6D-4EF5-9178-819FD02970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EF09D0-5726-4695-BBE1-8B54E02A049C}"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906F6-7C6D-4EF5-9178-819FD02970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EF09D0-5726-4695-BBE1-8B54E02A049C}"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906F6-7C6D-4EF5-9178-819FD029700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EF09D0-5726-4695-BBE1-8B54E02A049C}" type="datetimeFigureOut">
              <a:rPr lang="en-US" smtClean="0"/>
              <a:pPr/>
              <a:t>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906F6-7C6D-4EF5-9178-819FD02970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EF09D0-5726-4695-BBE1-8B54E02A049C}" type="datetimeFigureOut">
              <a:rPr lang="en-US" smtClean="0"/>
              <a:pPr/>
              <a:t>1/13/2011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7906F6-7C6D-4EF5-9178-819FD02970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EF09D0-5726-4695-BBE1-8B54E02A049C}" type="datetimeFigureOut">
              <a:rPr lang="en-US" smtClean="0"/>
              <a:pPr/>
              <a:t>1/13/2011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7906F6-7C6D-4EF5-9178-819FD02970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F09D0-5726-4695-BBE1-8B54E02A049C}" type="datetimeFigureOut">
              <a:rPr lang="en-US" smtClean="0"/>
              <a:pPr/>
              <a:t>1/13/2011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7906F6-7C6D-4EF5-9178-819FD02970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EF09D0-5726-4695-BBE1-8B54E02A049C}" type="datetimeFigureOut">
              <a:rPr lang="en-US" smtClean="0"/>
              <a:pPr/>
              <a:t>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906F6-7C6D-4EF5-9178-819FD02970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EF09D0-5726-4695-BBE1-8B54E02A049C}" type="datetimeFigureOut">
              <a:rPr lang="en-US" smtClean="0"/>
              <a:pPr/>
              <a:t>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906F6-7C6D-4EF5-9178-819FD02970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F09D0-5726-4695-BBE1-8B54E02A049C}" type="datetimeFigureOut">
              <a:rPr lang="en-US" smtClean="0"/>
              <a:pPr/>
              <a:t>1/13/2011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906F6-7C6D-4EF5-9178-819FD02970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eb.uky.edu/~rsand1/phi361/" TargetMode="External"/><Relationship Id="rId2" Type="http://schemas.openxmlformats.org/officeDocument/2006/relationships/hyperlink" Target="mailto:bob.sandmeyer@uky.edu" TargetMode="External"/><Relationship Id="rId1" Type="http://schemas.openxmlformats.org/officeDocument/2006/relationships/slideLayout" Target="../slideLayouts/slideLayout2.xml"/><Relationship Id="rId4" Type="http://schemas.openxmlformats.org/officeDocument/2006/relationships/hyperlink" Target="https://elearning.uky.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jkarnes@uky.e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ps.prenhall.com/hss_understand_plagiarism_1/0,6622,427064-,00.html" TargetMode="External"/><Relationship Id="rId2" Type="http://schemas.openxmlformats.org/officeDocument/2006/relationships/hyperlink" Target="http://www.uky.edu/Ombud/Plagiarism.pdf"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uky.edu/Ombu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905000"/>
            <a:ext cx="8229600" cy="3611563"/>
          </a:xfrm>
        </p:spPr>
        <p:txBody>
          <a:bodyPr/>
          <a:lstStyle/>
          <a:p>
            <a:pPr lvl="0">
              <a:buNone/>
            </a:pPr>
            <a:r>
              <a:rPr lang="en-US" sz="3600" b="1" dirty="0">
                <a:solidFill>
                  <a:schemeClr val="tx2">
                    <a:lumMod val="60000"/>
                    <a:lumOff val="40000"/>
                  </a:schemeClr>
                </a:solidFill>
              </a:rPr>
              <a:t>Bob Sandmeyer, Ph.D.</a:t>
            </a:r>
          </a:p>
          <a:p>
            <a:r>
              <a:rPr lang="en-US" b="1" dirty="0" smtClean="0"/>
              <a:t>Office</a:t>
            </a:r>
            <a:endParaRPr lang="en-US" dirty="0" smtClean="0"/>
          </a:p>
          <a:p>
            <a:pPr lvl="1"/>
            <a:r>
              <a:rPr lang="en-US" dirty="0" smtClean="0"/>
              <a:t>1429 Patterson Office Tower</a:t>
            </a:r>
          </a:p>
          <a:p>
            <a:r>
              <a:rPr lang="en-US" b="1" dirty="0" smtClean="0"/>
              <a:t>Contact Information</a:t>
            </a:r>
          </a:p>
          <a:p>
            <a:pPr lvl="1"/>
            <a:r>
              <a:rPr lang="en-US" dirty="0" smtClean="0">
                <a:hlinkClick r:id="rId2"/>
              </a:rPr>
              <a:t>bob.sandmeyer@uky.edu</a:t>
            </a:r>
            <a:r>
              <a:rPr lang="en-US" dirty="0" smtClean="0"/>
              <a:t>	</a:t>
            </a:r>
          </a:p>
          <a:p>
            <a:pPr lvl="1"/>
            <a:r>
              <a:rPr lang="en-US" dirty="0" smtClean="0"/>
              <a:t>ph. 257-7749</a:t>
            </a:r>
          </a:p>
          <a:p>
            <a:endParaRPr lang="en-US" dirty="0"/>
          </a:p>
        </p:txBody>
      </p:sp>
      <p:sp>
        <p:nvSpPr>
          <p:cNvPr id="7" name="TextBox 6"/>
          <p:cNvSpPr txBox="1"/>
          <p:nvPr/>
        </p:nvSpPr>
        <p:spPr>
          <a:xfrm>
            <a:off x="5181600" y="1752600"/>
            <a:ext cx="3505200" cy="132343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b="1" dirty="0" smtClean="0">
                <a:solidFill>
                  <a:srgbClr val="FF0000"/>
                </a:solidFill>
              </a:rPr>
              <a:t>My Office Hours</a:t>
            </a:r>
          </a:p>
          <a:p>
            <a:pPr marL="1143000" indent="-1143000"/>
            <a:r>
              <a:rPr lang="en-US" sz="2000" dirty="0" smtClean="0">
                <a:solidFill>
                  <a:srgbClr val="FF0000"/>
                </a:solidFill>
              </a:rPr>
              <a:t>Mon/Wed:  11am – 12pm</a:t>
            </a:r>
          </a:p>
          <a:p>
            <a:pPr marL="1143000" indent="-1143000"/>
            <a:r>
              <a:rPr lang="en-US" sz="2000" dirty="0" smtClean="0">
                <a:solidFill>
                  <a:srgbClr val="FF0000"/>
                </a:solidFill>
              </a:rPr>
              <a:t>Tues	  2pm – 3pm</a:t>
            </a:r>
          </a:p>
          <a:p>
            <a:pPr marL="1143000" indent="-1143000"/>
            <a:r>
              <a:rPr lang="en-US" sz="2000" dirty="0" smtClean="0">
                <a:solidFill>
                  <a:srgbClr val="FF0000"/>
                </a:solidFill>
              </a:rPr>
              <a:t>	  (</a:t>
            </a:r>
            <a:r>
              <a:rPr lang="en-US" sz="2000" i="1" dirty="0" smtClean="0">
                <a:solidFill>
                  <a:srgbClr val="FF0000"/>
                </a:solidFill>
              </a:rPr>
              <a:t>or by appointment</a:t>
            </a:r>
            <a:r>
              <a:rPr lang="en-US" sz="2000" dirty="0" smtClean="0">
                <a:solidFill>
                  <a:srgbClr val="FF0000"/>
                </a:solidFill>
              </a:rPr>
              <a:t>)</a:t>
            </a:r>
          </a:p>
        </p:txBody>
      </p:sp>
      <p:sp>
        <p:nvSpPr>
          <p:cNvPr id="8" name="TextBox 7"/>
          <p:cNvSpPr txBox="1"/>
          <p:nvPr/>
        </p:nvSpPr>
        <p:spPr>
          <a:xfrm>
            <a:off x="3581400" y="5257800"/>
            <a:ext cx="42672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smtClean="0">
                <a:hlinkClick r:id="rId3"/>
              </a:rPr>
              <a:t>http://sweb.uky.edu/~rsand1/phi361/</a:t>
            </a:r>
            <a:endParaRPr lang="en-US" sz="2000" dirty="0" smtClean="0"/>
          </a:p>
          <a:p>
            <a:pPr algn="ctr"/>
            <a:endParaRPr lang="en-US" sz="2000" dirty="0" smtClean="0"/>
          </a:p>
          <a:p>
            <a:pPr algn="ctr"/>
            <a:r>
              <a:rPr lang="en-US" sz="2000" dirty="0" smtClean="0">
                <a:hlinkClick r:id="rId4"/>
              </a:rPr>
              <a:t>https://elearning.uky.edu/</a:t>
            </a:r>
            <a:r>
              <a:rPr lang="en-US" sz="2000" dirty="0" smtClean="0"/>
              <a:t> </a:t>
            </a:r>
          </a:p>
        </p:txBody>
      </p:sp>
      <p:sp>
        <p:nvSpPr>
          <p:cNvPr id="10" name="Title 2"/>
          <p:cNvSpPr>
            <a:spLocks noGrp="1"/>
          </p:cNvSpPr>
          <p:nvPr>
            <p:ph type="title"/>
          </p:nvPr>
        </p:nvSpPr>
        <p:spPr>
          <a:xfrm>
            <a:off x="457200" y="152400"/>
            <a:ext cx="8229600" cy="1219200"/>
          </a:xfrm>
        </p:spPr>
        <p:style>
          <a:lnRef idx="2">
            <a:schemeClr val="accent1"/>
          </a:lnRef>
          <a:fillRef idx="1">
            <a:schemeClr val="lt1"/>
          </a:fillRef>
          <a:effectRef idx="0">
            <a:schemeClr val="accent1"/>
          </a:effectRef>
          <a:fontRef idx="minor">
            <a:schemeClr val="dk1"/>
          </a:fontRef>
        </p:style>
        <p:txBody>
          <a:bodyPr tIns="0">
            <a:normAutofit fontScale="90000"/>
          </a:bodyPr>
          <a:lstStyle/>
          <a:p>
            <a:r>
              <a:rPr lang="en-US" dirty="0" smtClean="0">
                <a:latin typeface="Adobe Garamond Pro Bold" pitchFamily="18" charset="0"/>
              </a:rPr>
              <a:t>PHI 361 Biology &amp; Society</a:t>
            </a:r>
            <a:br>
              <a:rPr lang="en-US" dirty="0" smtClean="0">
                <a:latin typeface="Adobe Garamond Pro Bold" pitchFamily="18" charset="0"/>
              </a:rPr>
            </a:br>
            <a:r>
              <a:rPr lang="en-US" sz="3600" b="1" dirty="0" smtClean="0">
                <a:latin typeface="Adobe Garamond Pro Bold" pitchFamily="18" charset="0"/>
              </a:rPr>
              <a:t>Spring 2011</a:t>
            </a:r>
            <a:endParaRPr lang="en-US" sz="3600" dirty="0">
              <a:latin typeface="Adobe Garamond Pro Bold"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20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20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20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20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24200" y="274638"/>
            <a:ext cx="2819400" cy="792162"/>
          </a:xfrm>
        </p:spPr>
        <p:style>
          <a:lnRef idx="2">
            <a:schemeClr val="accent1"/>
          </a:lnRef>
          <a:fillRef idx="1">
            <a:schemeClr val="lt1"/>
          </a:fillRef>
          <a:effectRef idx="0">
            <a:schemeClr val="accent1"/>
          </a:effectRef>
          <a:fontRef idx="minor">
            <a:schemeClr val="dk1"/>
          </a:fontRef>
        </p:style>
        <p:txBody>
          <a:bodyPr/>
          <a:lstStyle/>
          <a:p>
            <a:r>
              <a:rPr lang="en-US" b="1" dirty="0" smtClean="0"/>
              <a:t>Aristotle</a:t>
            </a:r>
            <a:endParaRPr lang="en-US" b="1" dirty="0"/>
          </a:p>
        </p:txBody>
      </p:sp>
      <p:pic>
        <p:nvPicPr>
          <p:cNvPr id="5" name="Picture 4" descr="aristotle.jpg"/>
          <p:cNvPicPr>
            <a:picLocks noChangeAspect="1"/>
          </p:cNvPicPr>
          <p:nvPr/>
        </p:nvPicPr>
        <p:blipFill>
          <a:blip r:embed="rId2" cstate="print"/>
          <a:stretch>
            <a:fillRect/>
          </a:stretch>
        </p:blipFill>
        <p:spPr>
          <a:xfrm>
            <a:off x="881063" y="1285875"/>
            <a:ext cx="3571875" cy="4286250"/>
          </a:xfrm>
          <a:prstGeom prst="rect">
            <a:avLst/>
          </a:prstGeom>
        </p:spPr>
      </p:pic>
      <p:sp>
        <p:nvSpPr>
          <p:cNvPr id="6" name="Rectangle 5"/>
          <p:cNvSpPr/>
          <p:nvPr/>
        </p:nvSpPr>
        <p:spPr>
          <a:xfrm>
            <a:off x="838201" y="5650468"/>
            <a:ext cx="3657599" cy="461665"/>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r>
              <a:rPr lang="en-US" sz="2400" dirty="0" smtClean="0"/>
              <a:t>(384-322 B.C.E.)</a:t>
            </a:r>
            <a:endParaRPr lang="en-US" sz="2400" dirty="0"/>
          </a:p>
        </p:txBody>
      </p:sp>
      <p:pic>
        <p:nvPicPr>
          <p:cNvPr id="7" name="Picture 6" descr="peri psychos.jpg"/>
          <p:cNvPicPr>
            <a:picLocks noChangeAspect="1"/>
          </p:cNvPicPr>
          <p:nvPr/>
        </p:nvPicPr>
        <p:blipFill>
          <a:blip r:embed="rId3" cstate="print"/>
          <a:stretch>
            <a:fillRect/>
          </a:stretch>
        </p:blipFill>
        <p:spPr>
          <a:xfrm>
            <a:off x="5105400" y="2059358"/>
            <a:ext cx="2819400" cy="4341442"/>
          </a:xfrm>
          <a:prstGeom prst="rect">
            <a:avLst/>
          </a:prstGeom>
        </p:spPr>
      </p:pic>
      <p:sp>
        <p:nvSpPr>
          <p:cNvPr id="8" name="TextBox 7"/>
          <p:cNvSpPr txBox="1"/>
          <p:nvPr/>
        </p:nvSpPr>
        <p:spPr>
          <a:xfrm>
            <a:off x="5257800" y="1302603"/>
            <a:ext cx="2438400"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400" b="1" dirty="0" smtClean="0">
                <a:latin typeface="Old English Text MT" pitchFamily="66" charset="0"/>
              </a:rPr>
              <a:t>De Anima</a:t>
            </a:r>
          </a:p>
          <a:p>
            <a:pPr algn="ctr"/>
            <a:r>
              <a:rPr lang="en-US" sz="2400" dirty="0" smtClean="0">
                <a:latin typeface="Old English Text MT" pitchFamily="66" charset="0"/>
              </a:rPr>
              <a:t>(On the Soul)</a:t>
            </a:r>
            <a:endParaRPr lang="en-US" sz="2400" dirty="0">
              <a:latin typeface="Old English Text MT" pitchFamily="66" charset="0"/>
            </a:endParaRPr>
          </a:p>
        </p:txBody>
      </p:sp>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447800"/>
            <a:ext cx="8229600" cy="4678363"/>
          </a:xfrm>
        </p:spPr>
        <p:txBody>
          <a:bodyPr>
            <a:normAutofit lnSpcReduction="10000"/>
          </a:bodyPr>
          <a:lstStyle/>
          <a:p>
            <a:pPr>
              <a:buNone/>
            </a:pPr>
            <a:r>
              <a:rPr lang="en-US" b="1" dirty="0" smtClean="0"/>
              <a:t>Natural objects versus artifacts</a:t>
            </a:r>
          </a:p>
          <a:p>
            <a:pPr lvl="0">
              <a:buNone/>
            </a:pPr>
            <a:r>
              <a:rPr lang="en-US" dirty="0" smtClean="0"/>
              <a:t>"a nature is a type of principle and cause of motion and stability within those things to which it primarily belongs in their own right and not coincidentally." (192b21, 43)</a:t>
            </a:r>
          </a:p>
          <a:p>
            <a:pPr>
              <a:buNone/>
            </a:pPr>
            <a:endParaRPr lang="en-US" dirty="0" smtClean="0"/>
          </a:p>
          <a:p>
            <a:pPr lvl="0">
              <a:buNone/>
            </a:pPr>
            <a:r>
              <a:rPr lang="en-US" dirty="0" smtClean="0"/>
              <a:t>Every natural thing has "within itself a principle of motion and stability in place, in growth and decay, or in alteration." (192b14, 43)</a:t>
            </a:r>
          </a:p>
          <a:p>
            <a:pPr>
              <a:buNone/>
            </a:pPr>
            <a:endParaRPr lang="en-US" dirty="0"/>
          </a:p>
        </p:txBody>
      </p:sp>
      <p:sp>
        <p:nvSpPr>
          <p:cNvPr id="11" name="Title 3"/>
          <p:cNvSpPr>
            <a:spLocks noGrp="1"/>
          </p:cNvSpPr>
          <p:nvPr>
            <p:ph type="title"/>
          </p:nvPr>
        </p:nvSpPr>
        <p:spPr>
          <a:xfrm>
            <a:off x="3124200" y="274638"/>
            <a:ext cx="2819400" cy="792162"/>
          </a:xfrm>
        </p:spPr>
        <p:style>
          <a:lnRef idx="2">
            <a:schemeClr val="accent1"/>
          </a:lnRef>
          <a:fillRef idx="1">
            <a:schemeClr val="lt1"/>
          </a:fillRef>
          <a:effectRef idx="0">
            <a:schemeClr val="accent1"/>
          </a:effectRef>
          <a:fontRef idx="minor">
            <a:schemeClr val="dk1"/>
          </a:fontRef>
        </p:style>
        <p:txBody>
          <a:bodyPr/>
          <a:lstStyle/>
          <a:p>
            <a:r>
              <a:rPr lang="en-US" b="1" dirty="0" smtClean="0"/>
              <a:t>Aristotle</a:t>
            </a:r>
            <a:endParaRPr lang="en-US" b="1" dirty="0"/>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447800"/>
            <a:ext cx="8229600" cy="4678363"/>
          </a:xfrm>
        </p:spPr>
        <p:txBody>
          <a:bodyPr>
            <a:normAutofit lnSpcReduction="10000"/>
          </a:bodyPr>
          <a:lstStyle/>
          <a:p>
            <a:pPr>
              <a:buNone/>
            </a:pPr>
            <a:r>
              <a:rPr lang="en-US" b="1" dirty="0" smtClean="0"/>
              <a:t>Natural objects versus artifacts</a:t>
            </a:r>
          </a:p>
          <a:p>
            <a:pPr lvl="0"/>
            <a:r>
              <a:rPr lang="en-US" sz="2800" b="1" dirty="0" smtClean="0"/>
              <a:t>natural things</a:t>
            </a:r>
          </a:p>
          <a:p>
            <a:pPr lvl="1"/>
            <a:r>
              <a:rPr lang="en-US" sz="2400" dirty="0" smtClean="0"/>
              <a:t>elements: earth, air, fire, water</a:t>
            </a:r>
          </a:p>
          <a:p>
            <a:pPr lvl="1"/>
            <a:r>
              <a:rPr lang="en-US" sz="2400" dirty="0" smtClean="0"/>
              <a:t>other simple bodies</a:t>
            </a:r>
          </a:p>
          <a:p>
            <a:pPr lvl="1"/>
            <a:r>
              <a:rPr lang="en-US" sz="2400" dirty="0" err="1" smtClean="0"/>
              <a:t>ensouled</a:t>
            </a:r>
            <a:r>
              <a:rPr lang="en-US" sz="2400" dirty="0" smtClean="0"/>
              <a:t> beings: plants and animals and human beings</a:t>
            </a:r>
          </a:p>
          <a:p>
            <a:pPr lvl="0">
              <a:spcBef>
                <a:spcPts val="1800"/>
              </a:spcBef>
            </a:pPr>
            <a:r>
              <a:rPr lang="en-US" sz="2800" b="1" dirty="0" err="1" smtClean="0"/>
              <a:t>artifactual</a:t>
            </a:r>
            <a:r>
              <a:rPr lang="en-US" sz="2800" b="1" dirty="0" smtClean="0"/>
              <a:t> objects</a:t>
            </a:r>
          </a:p>
          <a:p>
            <a:pPr lvl="1"/>
            <a:r>
              <a:rPr lang="en-US" sz="2400" dirty="0" smtClean="0"/>
              <a:t>the product of craft, e.g., the bed</a:t>
            </a:r>
          </a:p>
          <a:p>
            <a:pPr lvl="1"/>
            <a:r>
              <a:rPr lang="en-US" sz="2400" dirty="0" smtClean="0"/>
              <a:t>has no innate impulse to change</a:t>
            </a:r>
          </a:p>
          <a:p>
            <a:pPr lvl="1"/>
            <a:r>
              <a:rPr lang="en-US" sz="2400" dirty="0" smtClean="0"/>
              <a:t>has no principle of its own production</a:t>
            </a:r>
          </a:p>
          <a:p>
            <a:pPr lvl="2"/>
            <a:r>
              <a:rPr lang="en-US" sz="2000" dirty="0" smtClean="0"/>
              <a:t>a bed does not come from a bed</a:t>
            </a:r>
          </a:p>
        </p:txBody>
      </p:sp>
      <p:sp>
        <p:nvSpPr>
          <p:cNvPr id="11" name="Title 3"/>
          <p:cNvSpPr>
            <a:spLocks noGrp="1"/>
          </p:cNvSpPr>
          <p:nvPr>
            <p:ph type="title"/>
          </p:nvPr>
        </p:nvSpPr>
        <p:spPr>
          <a:xfrm>
            <a:off x="3124200" y="274638"/>
            <a:ext cx="2819400" cy="792162"/>
          </a:xfrm>
        </p:spPr>
        <p:style>
          <a:lnRef idx="2">
            <a:schemeClr val="accent1"/>
          </a:lnRef>
          <a:fillRef idx="1">
            <a:schemeClr val="lt1"/>
          </a:fillRef>
          <a:effectRef idx="0">
            <a:schemeClr val="accent1"/>
          </a:effectRef>
          <a:fontRef idx="minor">
            <a:schemeClr val="dk1"/>
          </a:fontRef>
        </p:style>
        <p:txBody>
          <a:bodyPr/>
          <a:lstStyle/>
          <a:p>
            <a:r>
              <a:rPr lang="en-US" b="1" dirty="0" smtClean="0"/>
              <a:t>Aristotle</a:t>
            </a:r>
            <a:endParaRPr lang="en-US" b="1" dirty="0"/>
          </a:p>
        </p:txBody>
      </p:sp>
      <p:cxnSp>
        <p:nvCxnSpPr>
          <p:cNvPr id="5" name="Straight Connector 4"/>
          <p:cNvCxnSpPr/>
          <p:nvPr/>
        </p:nvCxnSpPr>
        <p:spPr>
          <a:xfrm>
            <a:off x="1295400" y="3810000"/>
            <a:ext cx="6781800" cy="0"/>
          </a:xfrm>
          <a:prstGeom prst="line">
            <a:avLst/>
          </a:prstGeom>
        </p:spPr>
        <p:style>
          <a:lnRef idx="2">
            <a:schemeClr val="dk1"/>
          </a:lnRef>
          <a:fillRef idx="0">
            <a:schemeClr val="dk1"/>
          </a:fillRef>
          <a:effectRef idx="1">
            <a:schemeClr val="dk1"/>
          </a:effectRef>
          <a:fontRef idx="minor">
            <a:schemeClr val="tx1"/>
          </a:fontRef>
        </p:style>
      </p:cxnSp>
      <p:pic>
        <p:nvPicPr>
          <p:cNvPr id="2050" name="Picture 2"/>
          <p:cNvPicPr>
            <a:picLocks noChangeAspect="1" noChangeArrowheads="1"/>
          </p:cNvPicPr>
          <p:nvPr/>
        </p:nvPicPr>
        <p:blipFill>
          <a:blip r:embed="rId2" cstate="print"/>
          <a:srcRect/>
          <a:stretch>
            <a:fillRect/>
          </a:stretch>
        </p:blipFill>
        <p:spPr bwMode="auto">
          <a:xfrm>
            <a:off x="6019800" y="4343400"/>
            <a:ext cx="2895600" cy="1913164"/>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6248400" y="228600"/>
            <a:ext cx="2327544" cy="310991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20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animEffect transition="in" filter="fade">
                                      <p:cBhvr>
                                        <p:cTn id="15" dur="2000"/>
                                        <p:tgtEl>
                                          <p:spTgt spid="9">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6" end="6"/>
                                            </p:txEl>
                                          </p:spTgt>
                                        </p:tgtEl>
                                        <p:attrNameLst>
                                          <p:attrName>style.visibility</p:attrName>
                                        </p:attrNameLst>
                                      </p:cBhvr>
                                      <p:to>
                                        <p:strVal val="visible"/>
                                      </p:to>
                                    </p:set>
                                    <p:animEffect transition="in" filter="fade">
                                      <p:cBhvr>
                                        <p:cTn id="18" dur="2000"/>
                                        <p:tgtEl>
                                          <p:spTgt spid="9">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animEffect transition="in" filter="fade">
                                      <p:cBhvr>
                                        <p:cTn id="21" dur="2000"/>
                                        <p:tgtEl>
                                          <p:spTgt spid="9">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8" end="8"/>
                                            </p:txEl>
                                          </p:spTgt>
                                        </p:tgtEl>
                                        <p:attrNameLst>
                                          <p:attrName>style.visibility</p:attrName>
                                        </p:attrNameLst>
                                      </p:cBhvr>
                                      <p:to>
                                        <p:strVal val="visible"/>
                                      </p:to>
                                    </p:set>
                                    <p:animEffect transition="in" filter="fade">
                                      <p:cBhvr>
                                        <p:cTn id="24" dur="2000"/>
                                        <p:tgtEl>
                                          <p:spTgt spid="9">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animEffect transition="in" filter="fade">
                                      <p:cBhvr>
                                        <p:cTn id="27" dur="2000"/>
                                        <p:tgtEl>
                                          <p:spTgt spid="9">
                                            <p:txEl>
                                              <p:pRg st="9" end="9"/>
                                            </p:txEl>
                                          </p:spTgt>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fade">
                                      <p:cBhvr>
                                        <p:cTn id="3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4191000" cy="5105400"/>
          </a:xfrm>
        </p:spPr>
        <p:txBody>
          <a:bodyPr/>
          <a:lstStyle/>
          <a:p>
            <a:r>
              <a:rPr lang="en-US" sz="2800" b="1" dirty="0" smtClean="0"/>
              <a:t>Nature in two senses:  matter and form</a:t>
            </a:r>
            <a:endParaRPr lang="en-US" sz="2800" dirty="0" smtClean="0"/>
          </a:p>
          <a:p>
            <a:pPr lvl="1"/>
            <a:r>
              <a:rPr lang="en-US" sz="2400" u="sng" dirty="0" smtClean="0"/>
              <a:t>Matter</a:t>
            </a:r>
          </a:p>
          <a:p>
            <a:pPr lvl="2"/>
            <a:r>
              <a:rPr lang="en-US" sz="2000" dirty="0" smtClean="0"/>
              <a:t>the primary constituent present in a thing, i.e., what remains continually while change occurs</a:t>
            </a:r>
          </a:p>
          <a:p>
            <a:pPr lvl="1"/>
            <a:r>
              <a:rPr lang="en-US" sz="2400" u="sng" dirty="0" smtClean="0"/>
              <a:t>Form</a:t>
            </a:r>
          </a:p>
          <a:p>
            <a:pPr lvl="2"/>
            <a:r>
              <a:rPr lang="en-US" sz="2000" dirty="0" smtClean="0"/>
              <a:t>the shape, that is, the form given in an account of the thing</a:t>
            </a:r>
          </a:p>
          <a:p>
            <a:pPr lvl="2"/>
            <a:r>
              <a:rPr lang="en-US" sz="2000" dirty="0" smtClean="0"/>
              <a:t>form is the nature more than the matter</a:t>
            </a:r>
          </a:p>
          <a:p>
            <a:pPr lvl="2"/>
            <a:endParaRPr lang="en-US" dirty="0"/>
          </a:p>
        </p:txBody>
      </p:sp>
      <p:sp>
        <p:nvSpPr>
          <p:cNvPr id="4" name="Title 3"/>
          <p:cNvSpPr>
            <a:spLocks noGrp="1"/>
          </p:cNvSpPr>
          <p:nvPr>
            <p:ph type="title"/>
          </p:nvPr>
        </p:nvSpPr>
        <p:spPr>
          <a:xfrm>
            <a:off x="3124200" y="274638"/>
            <a:ext cx="2819400" cy="792162"/>
          </a:xfrm>
        </p:spPr>
        <p:style>
          <a:lnRef idx="2">
            <a:schemeClr val="accent1"/>
          </a:lnRef>
          <a:fillRef idx="1">
            <a:schemeClr val="lt1"/>
          </a:fillRef>
          <a:effectRef idx="0">
            <a:schemeClr val="accent1"/>
          </a:effectRef>
          <a:fontRef idx="minor">
            <a:schemeClr val="dk1"/>
          </a:fontRef>
        </p:style>
        <p:txBody>
          <a:bodyPr/>
          <a:lstStyle/>
          <a:p>
            <a:r>
              <a:rPr lang="en-US" b="1" dirty="0" smtClean="0"/>
              <a:t>Aristotle</a:t>
            </a:r>
            <a:endParaRPr lang="en-US" b="1" dirty="0"/>
          </a:p>
        </p:txBody>
      </p:sp>
      <p:pic>
        <p:nvPicPr>
          <p:cNvPr id="1026" name="Picture 2"/>
          <p:cNvPicPr>
            <a:picLocks noChangeAspect="1" noChangeArrowheads="1"/>
          </p:cNvPicPr>
          <p:nvPr/>
        </p:nvPicPr>
        <p:blipFill>
          <a:blip r:embed="rId2" cstate="print"/>
          <a:srcRect/>
          <a:stretch>
            <a:fillRect/>
          </a:stretch>
        </p:blipFill>
        <p:spPr bwMode="auto">
          <a:xfrm>
            <a:off x="4724400" y="1243013"/>
            <a:ext cx="3810000" cy="43719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4191000" cy="5105400"/>
          </a:xfrm>
        </p:spPr>
        <p:txBody>
          <a:bodyPr>
            <a:normAutofit lnSpcReduction="10000"/>
          </a:bodyPr>
          <a:lstStyle/>
          <a:p>
            <a:r>
              <a:rPr lang="en-US" sz="2800" b="1" dirty="0" smtClean="0"/>
              <a:t>Coming to be </a:t>
            </a:r>
            <a:br>
              <a:rPr lang="en-US" sz="2800" b="1" dirty="0" smtClean="0"/>
            </a:br>
            <a:r>
              <a:rPr lang="en-US" sz="2800" b="1" dirty="0" smtClean="0"/>
              <a:t>(growth)</a:t>
            </a:r>
          </a:p>
          <a:p>
            <a:pPr lvl="1"/>
            <a:r>
              <a:rPr lang="en-US" sz="2000" dirty="0" smtClean="0"/>
              <a:t>"nature is of two sorts, nature as matter and nature as form, and </a:t>
            </a:r>
            <a:r>
              <a:rPr lang="en-US" sz="2000" u="sng" dirty="0" smtClean="0"/>
              <a:t>the form is the end (</a:t>
            </a:r>
            <a:r>
              <a:rPr lang="en-US" sz="2000" u="sng" dirty="0" err="1" smtClean="0"/>
              <a:t>telos</a:t>
            </a:r>
            <a:r>
              <a:rPr lang="en-US" sz="2000" u="sng" dirty="0" smtClean="0"/>
              <a:t>)</a:t>
            </a:r>
            <a:r>
              <a:rPr lang="en-US" sz="2000" dirty="0" smtClean="0"/>
              <a:t>, and since everything else is for the end, the form must be what things are for." (199a31‑33)</a:t>
            </a:r>
          </a:p>
          <a:p>
            <a:pPr lvl="0">
              <a:spcBef>
                <a:spcPts val="1800"/>
              </a:spcBef>
            </a:pPr>
            <a:r>
              <a:rPr lang="en-US" sz="2400" b="1" dirty="0" smtClean="0"/>
              <a:t>Being potentially or Being actual</a:t>
            </a:r>
            <a:r>
              <a:rPr lang="en-US" sz="2400" dirty="0" smtClean="0"/>
              <a:t> </a:t>
            </a:r>
          </a:p>
          <a:p>
            <a:pPr lvl="1"/>
            <a:r>
              <a:rPr lang="en-US" sz="2000" dirty="0" smtClean="0"/>
              <a:t>teleological motion</a:t>
            </a:r>
          </a:p>
          <a:p>
            <a:pPr lvl="1"/>
            <a:r>
              <a:rPr lang="en-US" sz="2000" dirty="0" smtClean="0"/>
              <a:t>actualization of the form in the matter</a:t>
            </a:r>
          </a:p>
        </p:txBody>
      </p:sp>
      <p:sp>
        <p:nvSpPr>
          <p:cNvPr id="4" name="Title 3"/>
          <p:cNvSpPr>
            <a:spLocks noGrp="1"/>
          </p:cNvSpPr>
          <p:nvPr>
            <p:ph type="title"/>
          </p:nvPr>
        </p:nvSpPr>
        <p:spPr>
          <a:xfrm>
            <a:off x="3124200" y="274638"/>
            <a:ext cx="2819400" cy="792162"/>
          </a:xfrm>
        </p:spPr>
        <p:style>
          <a:lnRef idx="2">
            <a:schemeClr val="accent1"/>
          </a:lnRef>
          <a:fillRef idx="1">
            <a:schemeClr val="lt1"/>
          </a:fillRef>
          <a:effectRef idx="0">
            <a:schemeClr val="accent1"/>
          </a:effectRef>
          <a:fontRef idx="minor">
            <a:schemeClr val="dk1"/>
          </a:fontRef>
        </p:style>
        <p:txBody>
          <a:bodyPr/>
          <a:lstStyle/>
          <a:p>
            <a:r>
              <a:rPr lang="en-US" b="1" dirty="0" smtClean="0"/>
              <a:t>Aristotle</a:t>
            </a:r>
            <a:endParaRPr lang="en-US" b="1" dirty="0"/>
          </a:p>
        </p:txBody>
      </p:sp>
      <p:pic>
        <p:nvPicPr>
          <p:cNvPr id="1026" name="Picture 2"/>
          <p:cNvPicPr>
            <a:picLocks noChangeAspect="1" noChangeArrowheads="1"/>
          </p:cNvPicPr>
          <p:nvPr/>
        </p:nvPicPr>
        <p:blipFill>
          <a:blip r:embed="rId2" cstate="print"/>
          <a:srcRect/>
          <a:stretch>
            <a:fillRect/>
          </a:stretch>
        </p:blipFill>
        <p:spPr bwMode="auto">
          <a:xfrm>
            <a:off x="4724400" y="1243013"/>
            <a:ext cx="3810000" cy="4371975"/>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4724400" y="1371600"/>
            <a:ext cx="3860800" cy="2895600"/>
          </a:xfrm>
          <a:prstGeom prst="rect">
            <a:avLst/>
          </a:prstGeom>
          <a:noFill/>
          <a:ln w="9525">
            <a:noFill/>
            <a:miter lim="800000"/>
            <a:headEnd/>
            <a:tailEnd/>
          </a:ln>
        </p:spPr>
      </p:pic>
      <p:sp>
        <p:nvSpPr>
          <p:cNvPr id="7" name="TextBox 6"/>
          <p:cNvSpPr txBox="1"/>
          <p:nvPr/>
        </p:nvSpPr>
        <p:spPr>
          <a:xfrm>
            <a:off x="5562600" y="4343400"/>
            <a:ext cx="22098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smtClean="0"/>
              <a:t>Potential Oak</a:t>
            </a:r>
            <a:endParaRPr lang="en-US" sz="2400" b="1" dirty="0"/>
          </a:p>
        </p:txBody>
      </p:sp>
      <p:sp>
        <p:nvSpPr>
          <p:cNvPr id="8" name="TextBox 7"/>
          <p:cNvSpPr txBox="1"/>
          <p:nvPr/>
        </p:nvSpPr>
        <p:spPr>
          <a:xfrm>
            <a:off x="5562600" y="5710535"/>
            <a:ext cx="22098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smtClean="0"/>
              <a:t>Actual Oak</a:t>
            </a:r>
            <a:endParaRPr lang="en-US" sz="2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000"/>
                                        <p:tgtEl>
                                          <p:spTgt spid="6"/>
                                        </p:tgtEl>
                                      </p:cBhvr>
                                    </p:animEffect>
                                    <p:set>
                                      <p:cBhvr>
                                        <p:cTn id="25" dur="1" fill="hold">
                                          <p:stCondLst>
                                            <p:cond delay="1999"/>
                                          </p:stCondLst>
                                        </p:cTn>
                                        <p:tgtEl>
                                          <p:spTgt spid="6"/>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2000"/>
                                        <p:tgtEl>
                                          <p:spTgt spid="7"/>
                                        </p:tgtEl>
                                      </p:cBhvr>
                                    </p:animEffect>
                                    <p:set>
                                      <p:cBhvr>
                                        <p:cTn id="28" dur="1" fill="hold">
                                          <p:stCondLst>
                                            <p:cond delay="1999"/>
                                          </p:stCondLst>
                                        </p:cTn>
                                        <p:tgtEl>
                                          <p:spTgt spid="7"/>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2000"/>
                                        <p:tgtEl>
                                          <p:spTgt spid="10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b="1" dirty="0" smtClean="0"/>
              <a:t>What remains the same</a:t>
            </a:r>
          </a:p>
          <a:p>
            <a:pPr lvl="1"/>
            <a:r>
              <a:rPr lang="en-US" dirty="0" smtClean="0"/>
              <a:t>the substantial matter persists, it neither comes to be nor decays</a:t>
            </a:r>
          </a:p>
          <a:p>
            <a:pPr lvl="1"/>
            <a:r>
              <a:rPr lang="en-US" dirty="0" smtClean="0"/>
              <a:t>the substantial essence (form) remains one and the same; everlasting</a:t>
            </a:r>
          </a:p>
          <a:p>
            <a:pPr lvl="0"/>
            <a:r>
              <a:rPr lang="en-US" b="1" dirty="0" smtClean="0"/>
              <a:t>What changes?</a:t>
            </a:r>
          </a:p>
          <a:p>
            <a:pPr lvl="1"/>
            <a:r>
              <a:rPr lang="en-US" dirty="0" smtClean="0"/>
              <a:t>coming to be is the dynamic wherein the matter develops into a particular form</a:t>
            </a:r>
          </a:p>
          <a:p>
            <a:pPr lvl="1"/>
            <a:r>
              <a:rPr lang="en-US" dirty="0" smtClean="0"/>
              <a:t>the relation of matter to form changes, but not the matter </a:t>
            </a:r>
            <a:r>
              <a:rPr lang="en-US" i="1" dirty="0" smtClean="0"/>
              <a:t>per se</a:t>
            </a:r>
            <a:r>
              <a:rPr lang="en-US" dirty="0" smtClean="0"/>
              <a:t> nor the form </a:t>
            </a:r>
            <a:r>
              <a:rPr lang="en-US" i="1" dirty="0" smtClean="0"/>
              <a:t>per se</a:t>
            </a:r>
            <a:endParaRPr lang="en-US" dirty="0"/>
          </a:p>
        </p:txBody>
      </p:sp>
      <p:sp>
        <p:nvSpPr>
          <p:cNvPr id="4" name="Title 3"/>
          <p:cNvSpPr>
            <a:spLocks noGrp="1"/>
          </p:cNvSpPr>
          <p:nvPr>
            <p:ph type="title"/>
          </p:nvPr>
        </p:nvSpPr>
        <p:spPr>
          <a:xfrm>
            <a:off x="3124200" y="274638"/>
            <a:ext cx="2819400" cy="792162"/>
          </a:xfrm>
        </p:spPr>
        <p:style>
          <a:lnRef idx="2">
            <a:schemeClr val="accent1"/>
          </a:lnRef>
          <a:fillRef idx="1">
            <a:schemeClr val="lt1"/>
          </a:fillRef>
          <a:effectRef idx="0">
            <a:schemeClr val="accent1"/>
          </a:effectRef>
          <a:fontRef idx="minor">
            <a:schemeClr val="dk1"/>
          </a:fontRef>
        </p:style>
        <p:txBody>
          <a:bodyPr/>
          <a:lstStyle/>
          <a:p>
            <a:r>
              <a:rPr lang="en-US" b="1" dirty="0" smtClean="0"/>
              <a:t>Aristotle</a:t>
            </a:r>
            <a:endParaRPr lang="en-US" b="1"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24200" y="274638"/>
            <a:ext cx="2819400" cy="792162"/>
          </a:xfrm>
        </p:spPr>
        <p:style>
          <a:lnRef idx="2">
            <a:schemeClr val="accent1"/>
          </a:lnRef>
          <a:fillRef idx="1">
            <a:schemeClr val="lt1"/>
          </a:fillRef>
          <a:effectRef idx="0">
            <a:schemeClr val="accent1"/>
          </a:effectRef>
          <a:fontRef idx="minor">
            <a:schemeClr val="dk1"/>
          </a:fontRef>
        </p:style>
        <p:txBody>
          <a:bodyPr/>
          <a:lstStyle/>
          <a:p>
            <a:r>
              <a:rPr lang="en-US" b="1" dirty="0" smtClean="0"/>
              <a:t>Aristotle</a:t>
            </a:r>
            <a:endParaRPr lang="en-US" b="1" dirty="0"/>
          </a:p>
        </p:txBody>
      </p:sp>
      <p:pic>
        <p:nvPicPr>
          <p:cNvPr id="1026" name="Picture 2"/>
          <p:cNvPicPr>
            <a:picLocks noChangeAspect="1" noChangeArrowheads="1"/>
          </p:cNvPicPr>
          <p:nvPr/>
        </p:nvPicPr>
        <p:blipFill>
          <a:blip r:embed="rId2" cstate="print"/>
          <a:srcRect/>
          <a:stretch>
            <a:fillRect/>
          </a:stretch>
        </p:blipFill>
        <p:spPr bwMode="auto">
          <a:xfrm>
            <a:off x="3657600" y="3276600"/>
            <a:ext cx="2819400" cy="3235262"/>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457200" y="1371600"/>
            <a:ext cx="3048000" cy="2286000"/>
          </a:xfrm>
          <a:prstGeom prst="rect">
            <a:avLst/>
          </a:prstGeom>
          <a:noFill/>
          <a:ln w="9525">
            <a:noFill/>
            <a:miter lim="800000"/>
            <a:headEnd/>
            <a:tailEnd/>
          </a:ln>
        </p:spPr>
      </p:pic>
      <p:pic>
        <p:nvPicPr>
          <p:cNvPr id="5122" name="Picture 2"/>
          <p:cNvPicPr>
            <a:picLocks noChangeAspect="1" noChangeArrowheads="1"/>
          </p:cNvPicPr>
          <p:nvPr/>
        </p:nvPicPr>
        <p:blipFill>
          <a:blip r:embed="rId4" cstate="print"/>
          <a:srcRect/>
          <a:stretch>
            <a:fillRect/>
          </a:stretch>
        </p:blipFill>
        <p:spPr bwMode="auto">
          <a:xfrm>
            <a:off x="6529389" y="762000"/>
            <a:ext cx="2005011" cy="2678965"/>
          </a:xfrm>
          <a:prstGeom prst="rect">
            <a:avLst/>
          </a:prstGeom>
          <a:noFill/>
          <a:ln w="9525">
            <a:noFill/>
            <a:miter lim="800000"/>
            <a:headEnd/>
            <a:tailEnd/>
          </a:ln>
        </p:spPr>
      </p:pic>
      <p:sp>
        <p:nvSpPr>
          <p:cNvPr id="12" name="Right Arrow 11"/>
          <p:cNvSpPr/>
          <p:nvPr/>
        </p:nvSpPr>
        <p:spPr>
          <a:xfrm>
            <a:off x="3505200" y="2286000"/>
            <a:ext cx="2667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Bent-Up Arrow 14"/>
          <p:cNvSpPr/>
          <p:nvPr/>
        </p:nvSpPr>
        <p:spPr>
          <a:xfrm rot="5400000" flipV="1">
            <a:off x="6629401" y="4114802"/>
            <a:ext cx="1676400" cy="30479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ent-Up Arrow 15"/>
          <p:cNvSpPr/>
          <p:nvPr/>
        </p:nvSpPr>
        <p:spPr>
          <a:xfrm flipH="1">
            <a:off x="1752600" y="3962400"/>
            <a:ext cx="1905000" cy="381000"/>
          </a:xfrm>
          <a:prstGeom prst="bentUpArrow">
            <a:avLst>
              <a:gd name="adj1" fmla="val 25000"/>
              <a:gd name="adj2" fmla="val 25000"/>
              <a:gd name="adj3"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752600" y="1219200"/>
            <a:ext cx="6324600" cy="538609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dirty="0" smtClean="0"/>
              <a:t>Four causes</a:t>
            </a:r>
            <a:r>
              <a:rPr lang="en-US" sz="2400" dirty="0" smtClean="0"/>
              <a:t>: “(</a:t>
            </a:r>
            <a:r>
              <a:rPr lang="en-US" sz="2400" dirty="0" err="1" smtClean="0"/>
              <a:t>i</a:t>
            </a:r>
            <a:r>
              <a:rPr lang="en-US" sz="2400" dirty="0" smtClean="0"/>
              <a:t>) matter, (ii) form, (iii) what initiated the motion, and (iv) what something is for (</a:t>
            </a:r>
            <a:r>
              <a:rPr lang="en-US" sz="2400" dirty="0" err="1" smtClean="0"/>
              <a:t>telos</a:t>
            </a:r>
            <a:r>
              <a:rPr lang="en-US" sz="2400" dirty="0" smtClean="0"/>
              <a:t>, final cause)"</a:t>
            </a:r>
          </a:p>
          <a:p>
            <a:endParaRPr lang="en-US" sz="2400" dirty="0" smtClean="0"/>
          </a:p>
          <a:p>
            <a:r>
              <a:rPr lang="en-US" sz="2800" dirty="0" smtClean="0"/>
              <a:t>The last three often amount to one; for what something is (form or essence) and what it is for (final cause) are one, and the first source of motion (efficient cause) is the same in the species as these, since a man generates a man; and the same is true generally of things that initiate motion by being in motion." 198a22-28</a:t>
            </a:r>
          </a:p>
          <a:p>
            <a:endParaRPr 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7"/>
                                        </p:tgtEl>
                                      </p:cBhvr>
                                    </p:animEffect>
                                    <p:set>
                                      <p:cBhvr>
                                        <p:cTn id="7" dur="1" fill="hold">
                                          <p:stCondLst>
                                            <p:cond delay="1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Bef>
                <a:spcPts val="0"/>
              </a:spcBef>
              <a:buNone/>
            </a:pPr>
            <a:r>
              <a:rPr lang="en-US" dirty="0" smtClean="0"/>
              <a:t>Living things cannot share in the everlasting and divine by continuously existing, since no perishable thing can remain numerically one and the same; hence they share in it as far as they can, to different degrees, and what remains is not the &lt;parent&gt; itself, but something else of the same sort as &lt;the parent&gt; – something that is specifically, not numerically, one with &lt;the parent&gt;. (Aristotle </a:t>
            </a:r>
            <a:r>
              <a:rPr lang="en-US" i="1" dirty="0" smtClean="0"/>
              <a:t>De Anima</a:t>
            </a:r>
            <a:r>
              <a:rPr lang="en-US" dirty="0" smtClean="0"/>
              <a:t> II, 415a 27</a:t>
            </a:r>
            <a:r>
              <a:rPr lang="en-US" i="1" dirty="0" smtClean="0"/>
              <a:t>ff</a:t>
            </a:r>
            <a:r>
              <a:rPr lang="en-US" dirty="0" smtClean="0"/>
              <a:t>.) </a:t>
            </a:r>
            <a:endParaRPr lang="en-US" dirty="0"/>
          </a:p>
        </p:txBody>
      </p:sp>
      <p:sp>
        <p:nvSpPr>
          <p:cNvPr id="4" name="Title 3"/>
          <p:cNvSpPr>
            <a:spLocks noGrp="1"/>
          </p:cNvSpPr>
          <p:nvPr>
            <p:ph type="title"/>
          </p:nvPr>
        </p:nvSpPr>
        <p:spPr>
          <a:xfrm>
            <a:off x="3124200" y="274638"/>
            <a:ext cx="2819400" cy="792162"/>
          </a:xfrm>
        </p:spPr>
        <p:style>
          <a:lnRef idx="2">
            <a:schemeClr val="accent1"/>
          </a:lnRef>
          <a:fillRef idx="1">
            <a:schemeClr val="lt1"/>
          </a:fillRef>
          <a:effectRef idx="0">
            <a:schemeClr val="accent1"/>
          </a:effectRef>
          <a:fontRef idx="minor">
            <a:schemeClr val="dk1"/>
          </a:fontRef>
        </p:style>
        <p:txBody>
          <a:bodyPr/>
          <a:lstStyle/>
          <a:p>
            <a:r>
              <a:rPr lang="en-US" b="1" dirty="0" smtClean="0"/>
              <a:t>Aristotle</a:t>
            </a:r>
            <a:endParaRPr lang="en-US" b="1"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On Soul</a:t>
            </a:r>
          </a:p>
          <a:p>
            <a:pPr lvl="1"/>
            <a:r>
              <a:rPr lang="en-US" dirty="0" smtClean="0"/>
              <a:t>Soul is the form of a living thing</a:t>
            </a:r>
          </a:p>
          <a:p>
            <a:pPr lvl="2"/>
            <a:r>
              <a:rPr lang="en-US" dirty="0" smtClean="0"/>
              <a:t>"what is only potentially flesh and bone does not have its nature, is not naturally flesh and bone, until it acquires the form in accordance with the account by which we define flesh and bone" (193b1)</a:t>
            </a:r>
          </a:p>
          <a:p>
            <a:pPr lvl="0">
              <a:spcBef>
                <a:spcPts val="2400"/>
              </a:spcBef>
            </a:pPr>
            <a:r>
              <a:rPr lang="en-US" b="1" dirty="0" smtClean="0"/>
              <a:t>"the soul is the cause and principle of the living body" (De Anima II, 4 415a9)</a:t>
            </a:r>
          </a:p>
          <a:p>
            <a:pPr lvl="1">
              <a:spcBef>
                <a:spcPts val="0"/>
              </a:spcBef>
            </a:pPr>
            <a:r>
              <a:rPr lang="en-US" dirty="0" smtClean="0"/>
              <a:t>It is the </a:t>
            </a:r>
            <a:r>
              <a:rPr lang="en-US" i="1" dirty="0" smtClean="0"/>
              <a:t>animating</a:t>
            </a:r>
            <a:r>
              <a:rPr lang="en-US" dirty="0" smtClean="0"/>
              <a:t> principle</a:t>
            </a:r>
            <a:endParaRPr lang="en-US" dirty="0"/>
          </a:p>
        </p:txBody>
      </p:sp>
      <p:sp>
        <p:nvSpPr>
          <p:cNvPr id="4" name="Title 3"/>
          <p:cNvSpPr>
            <a:spLocks noGrp="1"/>
          </p:cNvSpPr>
          <p:nvPr>
            <p:ph type="title"/>
          </p:nvPr>
        </p:nvSpPr>
        <p:spPr>
          <a:xfrm>
            <a:off x="3124200" y="274638"/>
            <a:ext cx="2819400" cy="792162"/>
          </a:xfrm>
        </p:spPr>
        <p:style>
          <a:lnRef idx="2">
            <a:schemeClr val="accent1"/>
          </a:lnRef>
          <a:fillRef idx="1">
            <a:schemeClr val="lt1"/>
          </a:fillRef>
          <a:effectRef idx="0">
            <a:schemeClr val="accent1"/>
          </a:effectRef>
          <a:fontRef idx="minor">
            <a:schemeClr val="dk1"/>
          </a:fontRef>
        </p:style>
        <p:txBody>
          <a:bodyPr/>
          <a:lstStyle/>
          <a:p>
            <a:r>
              <a:rPr lang="en-US" b="1" dirty="0" smtClean="0"/>
              <a:t>Aristotle</a:t>
            </a: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410200"/>
          </a:xfrm>
        </p:spPr>
        <p:txBody>
          <a:bodyPr/>
          <a:lstStyle/>
          <a:p>
            <a:r>
              <a:rPr lang="en-US" b="1" dirty="0" smtClean="0"/>
              <a:t>Types of Souls</a:t>
            </a:r>
          </a:p>
          <a:p>
            <a:pPr marL="971550" lvl="1" indent="-514350">
              <a:buFont typeface="+mj-lt"/>
              <a:buAutoNum type="arabicPeriod"/>
            </a:pPr>
            <a:r>
              <a:rPr lang="en-US" u="sng" dirty="0" smtClean="0"/>
              <a:t>Nutritive</a:t>
            </a:r>
            <a:r>
              <a:rPr lang="en-US" dirty="0" smtClean="0"/>
              <a:t> soul (plants)</a:t>
            </a:r>
          </a:p>
          <a:p>
            <a:pPr marL="1371600" lvl="2" indent="-514350"/>
            <a:r>
              <a:rPr lang="en-US" dirty="0" smtClean="0"/>
              <a:t>Has the power or capacity of nutrition and reproduction only</a:t>
            </a:r>
          </a:p>
          <a:p>
            <a:pPr marL="971550" lvl="1" indent="-514350">
              <a:spcBef>
                <a:spcPts val="1800"/>
              </a:spcBef>
              <a:buFont typeface="+mj-lt"/>
              <a:buAutoNum type="arabicPeriod"/>
            </a:pPr>
            <a:r>
              <a:rPr lang="en-US" u="sng" dirty="0" smtClean="0"/>
              <a:t>Sentient</a:t>
            </a:r>
            <a:r>
              <a:rPr lang="en-US" dirty="0" smtClean="0"/>
              <a:t> soul (animals)</a:t>
            </a:r>
          </a:p>
          <a:p>
            <a:pPr marL="1371600" lvl="2" indent="-514350">
              <a:spcBef>
                <a:spcPts val="0"/>
              </a:spcBef>
            </a:pPr>
            <a:r>
              <a:rPr lang="en-US" dirty="0" smtClean="0"/>
              <a:t>Has more primitive capacities of nutrition and reproduction</a:t>
            </a:r>
          </a:p>
          <a:p>
            <a:pPr marL="1371600" lvl="2" indent="-514350">
              <a:spcBef>
                <a:spcPts val="0"/>
              </a:spcBef>
            </a:pPr>
            <a:r>
              <a:rPr lang="en-US" dirty="0" smtClean="0"/>
              <a:t>Also has the capacity of sensation</a:t>
            </a:r>
          </a:p>
          <a:p>
            <a:pPr marL="1371600" lvl="2" indent="-514350">
              <a:spcBef>
                <a:spcPts val="0"/>
              </a:spcBef>
            </a:pPr>
            <a:r>
              <a:rPr lang="en-US" dirty="0" smtClean="0"/>
              <a:t>May have the capacity of locomotion as well</a:t>
            </a:r>
          </a:p>
          <a:p>
            <a:pPr marL="971550" lvl="1" indent="-514350">
              <a:spcBef>
                <a:spcPts val="1800"/>
              </a:spcBef>
              <a:buFont typeface="+mj-lt"/>
              <a:buAutoNum type="arabicPeriod"/>
            </a:pPr>
            <a:r>
              <a:rPr lang="en-US" u="sng" dirty="0" smtClean="0"/>
              <a:t>Rational</a:t>
            </a:r>
            <a:r>
              <a:rPr lang="en-US" dirty="0" smtClean="0"/>
              <a:t> soul (humans)</a:t>
            </a:r>
          </a:p>
          <a:p>
            <a:pPr marL="1371600" lvl="2" indent="-514350">
              <a:spcBef>
                <a:spcPts val="0"/>
              </a:spcBef>
            </a:pPr>
            <a:r>
              <a:rPr lang="en-US" dirty="0" smtClean="0"/>
              <a:t>Has lower faculties or capacities</a:t>
            </a:r>
          </a:p>
          <a:p>
            <a:pPr marL="1371600" lvl="2" indent="-514350">
              <a:spcBef>
                <a:spcPts val="0"/>
              </a:spcBef>
            </a:pPr>
            <a:r>
              <a:rPr lang="en-US" dirty="0" smtClean="0"/>
              <a:t>Has additionally a rational (thinking) capacity </a:t>
            </a:r>
          </a:p>
          <a:p>
            <a:pPr marL="1371600" lvl="2" indent="-514350"/>
            <a:endParaRPr lang="en-US" dirty="0" smtClean="0"/>
          </a:p>
        </p:txBody>
      </p:sp>
      <p:sp>
        <p:nvSpPr>
          <p:cNvPr id="4" name="Title 3"/>
          <p:cNvSpPr>
            <a:spLocks noGrp="1"/>
          </p:cNvSpPr>
          <p:nvPr>
            <p:ph type="title"/>
          </p:nvPr>
        </p:nvSpPr>
        <p:spPr>
          <a:xfrm>
            <a:off x="3124200" y="274638"/>
            <a:ext cx="2819400" cy="792162"/>
          </a:xfrm>
        </p:spPr>
        <p:style>
          <a:lnRef idx="2">
            <a:schemeClr val="accent1"/>
          </a:lnRef>
          <a:fillRef idx="1">
            <a:schemeClr val="lt1"/>
          </a:fillRef>
          <a:effectRef idx="0">
            <a:schemeClr val="accent1"/>
          </a:effectRef>
          <a:fontRef idx="minor">
            <a:schemeClr val="dk1"/>
          </a:fontRef>
        </p:style>
        <p:txBody>
          <a:bodyPr/>
          <a:lstStyle/>
          <a:p>
            <a:r>
              <a:rPr lang="en-US" b="1" dirty="0" smtClean="0"/>
              <a:t>Aristotle</a:t>
            </a:r>
            <a:endParaRPr lang="en-US" b="1" dirty="0"/>
          </a:p>
        </p:txBody>
      </p:sp>
      <p:sp>
        <p:nvSpPr>
          <p:cNvPr id="5" name="TextBox 4"/>
          <p:cNvSpPr txBox="1"/>
          <p:nvPr/>
        </p:nvSpPr>
        <p:spPr>
          <a:xfrm>
            <a:off x="1219200" y="3251537"/>
            <a:ext cx="6934200" cy="1015663"/>
          </a:xfrm>
          <a:prstGeom prst="rect">
            <a:avLst/>
          </a:prstGeom>
          <a:gradFill>
            <a:lin ang="19200000" scaled="0"/>
          </a:gradFill>
          <a:ln>
            <a:noFill/>
          </a:ln>
          <a:effectLst>
            <a:outerShdw blurRad="225425" dist="50800" dir="5220000" algn="ctr">
              <a:srgbClr val="000000">
                <a:alpha val="33000"/>
              </a:srgbClr>
            </a:outerShdw>
          </a:effectLst>
          <a:scene3d>
            <a:camera prst="perspectiveFront" fov="3300000">
              <a:rot lat="600000" lon="20400000" rev="1200000"/>
            </a:camera>
            <a:lightRig rig="harsh" dir="t">
              <a:rot lat="0" lon="0" rev="3000000"/>
            </a:lightRig>
          </a:scene3d>
          <a:sp3d extrusionH="215900" contourW="19050">
            <a:bevelT w="82550" h="44450" prst="angle"/>
            <a:bevelB w="82550" h="44450" prst="angle"/>
            <a:contourClr>
              <a:srgbClr val="FFFFFF"/>
            </a:contourClr>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6000" i="1" dirty="0" smtClean="0">
                <a:solidFill>
                  <a:srgbClr val="C00000"/>
                </a:solidFill>
              </a:rPr>
              <a:t>Scale of Nature</a:t>
            </a:r>
            <a:endParaRPr lang="en-US" sz="6000" i="1" dirty="0">
              <a:solidFill>
                <a:srgbClr val="C0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20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0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219200"/>
          </a:xfrm>
        </p:spPr>
        <p:style>
          <a:lnRef idx="2">
            <a:schemeClr val="accent1"/>
          </a:lnRef>
          <a:fillRef idx="1">
            <a:schemeClr val="lt1"/>
          </a:fillRef>
          <a:effectRef idx="0">
            <a:schemeClr val="accent1"/>
          </a:effectRef>
          <a:fontRef idx="minor">
            <a:schemeClr val="dk1"/>
          </a:fontRef>
        </p:style>
        <p:txBody>
          <a:bodyPr tIns="0">
            <a:normAutofit fontScale="90000"/>
          </a:bodyPr>
          <a:lstStyle/>
          <a:p>
            <a:r>
              <a:rPr lang="en-US" dirty="0" smtClean="0">
                <a:latin typeface="Adobe Garamond Pro Bold" pitchFamily="18" charset="0"/>
              </a:rPr>
              <a:t>PHI 361 Biology &amp; Society</a:t>
            </a:r>
            <a:br>
              <a:rPr lang="en-US" dirty="0" smtClean="0">
                <a:latin typeface="Adobe Garamond Pro Bold" pitchFamily="18" charset="0"/>
              </a:rPr>
            </a:br>
            <a:r>
              <a:rPr lang="en-US" sz="3600" b="1" dirty="0" smtClean="0">
                <a:latin typeface="Adobe Garamond Pro Bold" pitchFamily="18" charset="0"/>
              </a:rPr>
              <a:t>Spring 2011</a:t>
            </a:r>
            <a:endParaRPr lang="en-US" sz="3600" dirty="0">
              <a:latin typeface="Adobe Garamond Pro Bold" pitchFamily="18" charset="0"/>
            </a:endParaRPr>
          </a:p>
        </p:txBody>
      </p:sp>
      <p:sp>
        <p:nvSpPr>
          <p:cNvPr id="9" name="TextBox 8"/>
          <p:cNvSpPr txBox="1"/>
          <p:nvPr/>
        </p:nvSpPr>
        <p:spPr>
          <a:xfrm>
            <a:off x="457200" y="5943600"/>
            <a:ext cx="8229600" cy="707886"/>
          </a:xfrm>
          <a:prstGeom prst="rect">
            <a:avLst/>
          </a:prstGeom>
          <a:noFill/>
        </p:spPr>
        <p:txBody>
          <a:bodyPr wrap="square" rtlCol="0">
            <a:spAutoFit/>
          </a:bodyPr>
          <a:lstStyle/>
          <a:p>
            <a:pPr algn="ctr"/>
            <a:r>
              <a:rPr lang="en-US" sz="2000" dirty="0" smtClean="0">
                <a:latin typeface="Wide Latin" pitchFamily="18" charset="0"/>
              </a:rPr>
              <a:t>And articles available through Blackboard</a:t>
            </a:r>
            <a:endParaRPr lang="en-US" sz="2000" dirty="0">
              <a:latin typeface="Wide Latin" pitchFamily="18" charset="0"/>
            </a:endParaRPr>
          </a:p>
        </p:txBody>
      </p:sp>
      <p:pic>
        <p:nvPicPr>
          <p:cNvPr id="10" name="Picture 9" descr="GreneDepew.JPG"/>
          <p:cNvPicPr>
            <a:picLocks noChangeAspect="1"/>
          </p:cNvPicPr>
          <p:nvPr/>
        </p:nvPicPr>
        <p:blipFill>
          <a:blip r:embed="rId2" cstate="print"/>
          <a:stretch>
            <a:fillRect/>
          </a:stretch>
        </p:blipFill>
        <p:spPr>
          <a:xfrm>
            <a:off x="762000" y="1524000"/>
            <a:ext cx="2971800" cy="4457700"/>
          </a:xfrm>
          <a:prstGeom prst="rect">
            <a:avLst/>
          </a:prstGeom>
        </p:spPr>
      </p:pic>
      <p:pic>
        <p:nvPicPr>
          <p:cNvPr id="11" name="Picture 10" descr="AyalaArpJPG.JPG"/>
          <p:cNvPicPr>
            <a:picLocks noChangeAspect="1"/>
          </p:cNvPicPr>
          <p:nvPr/>
        </p:nvPicPr>
        <p:blipFill>
          <a:blip r:embed="rId3" cstate="print"/>
          <a:stretch>
            <a:fillRect/>
          </a:stretch>
        </p:blipFill>
        <p:spPr>
          <a:xfrm>
            <a:off x="4648200" y="1524000"/>
            <a:ext cx="3048000" cy="440944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257800"/>
          </a:xfrm>
        </p:spPr>
        <p:txBody>
          <a:bodyPr>
            <a:normAutofit/>
          </a:bodyPr>
          <a:lstStyle/>
          <a:p>
            <a:pPr marL="0" lvl="2" indent="0">
              <a:spcBef>
                <a:spcPts val="0"/>
              </a:spcBef>
              <a:buNone/>
            </a:pPr>
            <a:r>
              <a:rPr lang="en-US" sz="2800" u="sng" dirty="0" smtClean="0"/>
              <a:t>What has soul</a:t>
            </a:r>
            <a:r>
              <a:rPr lang="en-US" sz="2800" dirty="0" smtClean="0"/>
              <a:t> in it differs from what has not in that the former </a:t>
            </a:r>
            <a:r>
              <a:rPr lang="en-US" sz="2800" u="sng" dirty="0" smtClean="0"/>
              <a:t>displays life</a:t>
            </a:r>
            <a:r>
              <a:rPr lang="en-US" sz="2800" dirty="0" smtClean="0"/>
              <a:t>. Now this word has more than one sense, and provided any one along of these is found in a thing we say that thing is living. Living, that is, </a:t>
            </a:r>
            <a:r>
              <a:rPr lang="en-US" sz="2800" smtClean="0"/>
              <a:t>may mean </a:t>
            </a:r>
            <a:r>
              <a:rPr lang="en-US" sz="2800" dirty="0" smtClean="0"/>
              <a:t>thinking or perception or local movement and rest, or movement in the sense of nutrition, decay and growth. (II, 2 413a20-25)</a:t>
            </a:r>
          </a:p>
        </p:txBody>
      </p:sp>
      <p:sp>
        <p:nvSpPr>
          <p:cNvPr id="4" name="Title 3"/>
          <p:cNvSpPr>
            <a:spLocks noGrp="1"/>
          </p:cNvSpPr>
          <p:nvPr>
            <p:ph type="title"/>
          </p:nvPr>
        </p:nvSpPr>
        <p:spPr>
          <a:xfrm>
            <a:off x="3124200" y="274638"/>
            <a:ext cx="2819400" cy="792162"/>
          </a:xfrm>
        </p:spPr>
        <p:style>
          <a:lnRef idx="2">
            <a:schemeClr val="accent1"/>
          </a:lnRef>
          <a:fillRef idx="1">
            <a:schemeClr val="lt1"/>
          </a:fillRef>
          <a:effectRef idx="0">
            <a:schemeClr val="accent1"/>
          </a:effectRef>
          <a:fontRef idx="minor">
            <a:schemeClr val="dk1"/>
          </a:fontRef>
        </p:style>
        <p:txBody>
          <a:bodyPr/>
          <a:lstStyle/>
          <a:p>
            <a:r>
              <a:rPr lang="en-US" b="1" dirty="0" smtClean="0"/>
              <a:t>Aristotle</a:t>
            </a:r>
            <a:endParaRPr lang="en-US" b="1"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4"/>
          <p:cNvSpPr>
            <a:spLocks noGrp="1"/>
          </p:cNvSpPr>
          <p:nvPr>
            <p:ph sz="half" idx="1"/>
          </p:nvPr>
        </p:nvSpPr>
        <p:spPr>
          <a:xfrm>
            <a:off x="3657600" y="2819400"/>
            <a:ext cx="4038600" cy="1676400"/>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buNone/>
            </a:pPr>
            <a:r>
              <a:rPr lang="en-US" b="1" dirty="0" smtClean="0">
                <a:latin typeface="Adobe Garamond Pro" pitchFamily="18" charset="0"/>
              </a:rPr>
              <a:t>Homework</a:t>
            </a:r>
          </a:p>
          <a:p>
            <a:r>
              <a:rPr lang="en-US" dirty="0" smtClean="0">
                <a:latin typeface="Adobe Garamond Pro" pitchFamily="18" charset="0"/>
              </a:rPr>
              <a:t>Read Chapter 1</a:t>
            </a:r>
          </a:p>
          <a:p>
            <a:r>
              <a:rPr lang="en-US" dirty="0" smtClean="0">
                <a:latin typeface="Adobe Garamond Pro" pitchFamily="18" charset="0"/>
              </a:rPr>
              <a:t>Post Bb question</a:t>
            </a:r>
          </a:p>
          <a:p>
            <a:endParaRPr lang="en-US" dirty="0">
              <a:latin typeface="Adobe Garamond Pro" pitchFamily="18" charset="0"/>
            </a:endParaRPr>
          </a:p>
        </p:txBody>
      </p:sp>
      <p:pic>
        <p:nvPicPr>
          <p:cNvPr id="7" name="Picture 6" descr="GreneDepew.JPG"/>
          <p:cNvPicPr>
            <a:picLocks noChangeAspect="1"/>
          </p:cNvPicPr>
          <p:nvPr/>
        </p:nvPicPr>
        <p:blipFill>
          <a:blip r:embed="rId2" cstate="print"/>
          <a:stretch>
            <a:fillRect/>
          </a:stretch>
        </p:blipFill>
        <p:spPr>
          <a:xfrm>
            <a:off x="457200" y="1524000"/>
            <a:ext cx="2971800" cy="4457700"/>
          </a:xfrm>
          <a:prstGeom prst="rect">
            <a:avLst/>
          </a:prstGeom>
        </p:spPr>
      </p:pic>
      <p:sp>
        <p:nvSpPr>
          <p:cNvPr id="9" name="Title 2"/>
          <p:cNvSpPr>
            <a:spLocks noGrp="1"/>
          </p:cNvSpPr>
          <p:nvPr>
            <p:ph type="title"/>
          </p:nvPr>
        </p:nvSpPr>
        <p:spPr>
          <a:xfrm>
            <a:off x="457200" y="152400"/>
            <a:ext cx="8229600" cy="1219200"/>
          </a:xfrm>
        </p:spPr>
        <p:style>
          <a:lnRef idx="2">
            <a:schemeClr val="accent1"/>
          </a:lnRef>
          <a:fillRef idx="1">
            <a:schemeClr val="lt1"/>
          </a:fillRef>
          <a:effectRef idx="0">
            <a:schemeClr val="accent1"/>
          </a:effectRef>
          <a:fontRef idx="minor">
            <a:schemeClr val="dk1"/>
          </a:fontRef>
        </p:style>
        <p:txBody>
          <a:bodyPr tIns="0">
            <a:normAutofit fontScale="90000"/>
          </a:bodyPr>
          <a:lstStyle/>
          <a:p>
            <a:r>
              <a:rPr lang="en-US" dirty="0" smtClean="0">
                <a:latin typeface="Adobe Garamond Pro Bold" pitchFamily="18" charset="0"/>
              </a:rPr>
              <a:t>PHI 361 Biology &amp; Society</a:t>
            </a:r>
            <a:br>
              <a:rPr lang="en-US" dirty="0" smtClean="0">
                <a:latin typeface="Adobe Garamond Pro Bold" pitchFamily="18" charset="0"/>
              </a:rPr>
            </a:br>
            <a:r>
              <a:rPr lang="en-US" sz="3600" b="1" dirty="0" smtClean="0">
                <a:latin typeface="Adobe Garamond Pro Bold" pitchFamily="18" charset="0"/>
              </a:rPr>
              <a:t>Spring 2011</a:t>
            </a:r>
            <a:endParaRPr lang="en-US" sz="3600" dirty="0">
              <a:latin typeface="Adobe Garamond Pro Bold" pitchFamily="18"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057400"/>
            <a:ext cx="8229600" cy="3611563"/>
          </a:xfrm>
        </p:spPr>
        <p:txBody>
          <a:bodyPr/>
          <a:lstStyle/>
          <a:p>
            <a:pPr>
              <a:buNone/>
            </a:pPr>
            <a:r>
              <a:rPr lang="en-US" sz="3600" b="1" dirty="0" smtClean="0">
                <a:solidFill>
                  <a:schemeClr val="accent1"/>
                </a:solidFill>
                <a:latin typeface="Adobe Garamond Pro Bold" pitchFamily="18" charset="0"/>
              </a:rPr>
              <a:t>Graded Elements</a:t>
            </a:r>
          </a:p>
          <a:p>
            <a:pPr marL="914400" lvl="1" indent="-514350">
              <a:buFont typeface="+mj-lt"/>
              <a:buAutoNum type="arabicPeriod"/>
            </a:pPr>
            <a:r>
              <a:rPr lang="en-US" dirty="0" smtClean="0">
                <a:solidFill>
                  <a:schemeClr val="accent1"/>
                </a:solidFill>
                <a:latin typeface="Adobe Garamond Pro Bold" pitchFamily="18" charset="0"/>
              </a:rPr>
              <a:t>Weekly </a:t>
            </a:r>
            <a:r>
              <a:rPr lang="en-US" dirty="0" smtClean="0">
                <a:solidFill>
                  <a:schemeClr val="accent1"/>
                </a:solidFill>
                <a:latin typeface="Adobe Garamond Pro Bold" pitchFamily="18" charset="0"/>
              </a:rPr>
              <a:t>Participation: 20% of total grade</a:t>
            </a:r>
            <a:endParaRPr lang="en-US" dirty="0" smtClean="0">
              <a:solidFill>
                <a:schemeClr val="accent1"/>
              </a:solidFill>
              <a:latin typeface="Adobe Garamond Pro Bold" pitchFamily="18" charset="0"/>
            </a:endParaRPr>
          </a:p>
          <a:p>
            <a:pPr marL="1314450" lvl="2" indent="-514350"/>
            <a:r>
              <a:rPr lang="en-US" dirty="0" smtClean="0">
                <a:solidFill>
                  <a:schemeClr val="accent1"/>
                </a:solidFill>
                <a:latin typeface="Adobe Garamond Pro Bold" pitchFamily="18" charset="0"/>
              </a:rPr>
              <a:t>Blackboard Posts: 15</a:t>
            </a:r>
            <a:r>
              <a:rPr lang="en-US" dirty="0" smtClean="0">
                <a:solidFill>
                  <a:schemeClr val="accent1"/>
                </a:solidFill>
                <a:latin typeface="Adobe Garamond Pro Bold" pitchFamily="18" charset="0"/>
              </a:rPr>
              <a:t>%</a:t>
            </a:r>
            <a:endParaRPr lang="en-US" dirty="0" smtClean="0">
              <a:solidFill>
                <a:schemeClr val="accent1"/>
              </a:solidFill>
              <a:latin typeface="Adobe Garamond Pro Bold" pitchFamily="18" charset="0"/>
            </a:endParaRPr>
          </a:p>
          <a:p>
            <a:pPr marL="1314450" lvl="2" indent="-514350"/>
            <a:r>
              <a:rPr lang="en-US" dirty="0" smtClean="0">
                <a:solidFill>
                  <a:schemeClr val="accent1"/>
                </a:solidFill>
                <a:latin typeface="Adobe Garamond Pro Bold" pitchFamily="18" charset="0"/>
              </a:rPr>
              <a:t>Daily Participation in Class: 5</a:t>
            </a:r>
            <a:r>
              <a:rPr lang="en-US" dirty="0" smtClean="0">
                <a:solidFill>
                  <a:schemeClr val="accent1"/>
                </a:solidFill>
                <a:latin typeface="Adobe Garamond Pro Bold" pitchFamily="18" charset="0"/>
              </a:rPr>
              <a:t>%</a:t>
            </a:r>
            <a:endParaRPr lang="en-US" dirty="0">
              <a:solidFill>
                <a:schemeClr val="accent1"/>
              </a:solidFill>
              <a:latin typeface="Adobe Garamond Pro Bold" pitchFamily="18" charset="0"/>
            </a:endParaRPr>
          </a:p>
        </p:txBody>
      </p:sp>
      <p:sp>
        <p:nvSpPr>
          <p:cNvPr id="8" name="Title 2"/>
          <p:cNvSpPr>
            <a:spLocks noGrp="1"/>
          </p:cNvSpPr>
          <p:nvPr>
            <p:ph type="title"/>
          </p:nvPr>
        </p:nvSpPr>
        <p:spPr>
          <a:xfrm>
            <a:off x="457200" y="152400"/>
            <a:ext cx="8229600" cy="1219200"/>
          </a:xfrm>
        </p:spPr>
        <p:style>
          <a:lnRef idx="2">
            <a:schemeClr val="accent1"/>
          </a:lnRef>
          <a:fillRef idx="1">
            <a:schemeClr val="lt1"/>
          </a:fillRef>
          <a:effectRef idx="0">
            <a:schemeClr val="accent1"/>
          </a:effectRef>
          <a:fontRef idx="minor">
            <a:schemeClr val="dk1"/>
          </a:fontRef>
        </p:style>
        <p:txBody>
          <a:bodyPr tIns="0">
            <a:normAutofit fontScale="90000"/>
          </a:bodyPr>
          <a:lstStyle/>
          <a:p>
            <a:r>
              <a:rPr lang="en-US" dirty="0" smtClean="0">
                <a:latin typeface="Adobe Garamond Pro Bold" pitchFamily="18" charset="0"/>
              </a:rPr>
              <a:t>PHI 361 Biology &amp; Society</a:t>
            </a:r>
            <a:br>
              <a:rPr lang="en-US" dirty="0" smtClean="0">
                <a:latin typeface="Adobe Garamond Pro Bold" pitchFamily="18" charset="0"/>
              </a:rPr>
            </a:br>
            <a:r>
              <a:rPr lang="en-US" sz="3600" b="1" dirty="0" smtClean="0">
                <a:latin typeface="Adobe Garamond Pro Bold" pitchFamily="18" charset="0"/>
              </a:rPr>
              <a:t>Spring 2011</a:t>
            </a:r>
            <a:endParaRPr lang="en-US" sz="3600" dirty="0">
              <a:latin typeface="Adobe Garamond Pro Bold" pitchFamily="18" charset="0"/>
            </a:endParaRPr>
          </a:p>
        </p:txBody>
      </p:sp>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057400"/>
            <a:ext cx="8229600" cy="3611563"/>
          </a:xfrm>
        </p:spPr>
        <p:txBody>
          <a:bodyPr/>
          <a:lstStyle/>
          <a:p>
            <a:pPr>
              <a:buNone/>
            </a:pPr>
            <a:r>
              <a:rPr lang="en-US" sz="3600" b="1" dirty="0" smtClean="0">
                <a:solidFill>
                  <a:schemeClr val="accent1"/>
                </a:solidFill>
                <a:latin typeface="Adobe Garamond Pro Bold" pitchFamily="18" charset="0"/>
              </a:rPr>
              <a:t>Graded Elements</a:t>
            </a:r>
          </a:p>
          <a:p>
            <a:pPr marL="914400" lvl="1" indent="-514350">
              <a:buFont typeface="+mj-lt"/>
              <a:buAutoNum type="arabicPeriod" startAt="2"/>
            </a:pPr>
            <a:r>
              <a:rPr lang="en-US" dirty="0" smtClean="0">
                <a:solidFill>
                  <a:schemeClr val="accent1"/>
                </a:solidFill>
                <a:latin typeface="Adobe Garamond Pro Bold" pitchFamily="18" charset="0"/>
              </a:rPr>
              <a:t>Essay </a:t>
            </a:r>
            <a:r>
              <a:rPr lang="en-US" dirty="0" smtClean="0">
                <a:solidFill>
                  <a:schemeClr val="accent1"/>
                </a:solidFill>
                <a:latin typeface="Adobe Garamond Pro Bold" pitchFamily="18" charset="0"/>
              </a:rPr>
              <a:t>Exams: 50% of total grade</a:t>
            </a:r>
            <a:endParaRPr lang="en-US" dirty="0" smtClean="0">
              <a:solidFill>
                <a:schemeClr val="accent1"/>
              </a:solidFill>
              <a:latin typeface="Adobe Garamond Pro Bold" pitchFamily="18" charset="0"/>
            </a:endParaRPr>
          </a:p>
          <a:p>
            <a:pPr marL="1314450" lvl="2" indent="-514350"/>
            <a:r>
              <a:rPr lang="en-US" dirty="0" smtClean="0">
                <a:solidFill>
                  <a:schemeClr val="accent1"/>
                </a:solidFill>
                <a:latin typeface="Adobe Garamond Pro Bold" pitchFamily="18" charset="0"/>
              </a:rPr>
              <a:t>Midterm: March </a:t>
            </a:r>
            <a:r>
              <a:rPr lang="en-US" dirty="0" smtClean="0">
                <a:solidFill>
                  <a:schemeClr val="accent1"/>
                </a:solidFill>
                <a:latin typeface="Adobe Garamond Pro Bold" pitchFamily="18" charset="0"/>
              </a:rPr>
              <a:t>1</a:t>
            </a:r>
            <a:r>
              <a:rPr lang="en-US" baseline="30000" dirty="0" smtClean="0">
                <a:solidFill>
                  <a:schemeClr val="accent1"/>
                </a:solidFill>
                <a:latin typeface="Adobe Garamond Pro Bold" pitchFamily="18" charset="0"/>
              </a:rPr>
              <a:t>st</a:t>
            </a:r>
            <a:r>
              <a:rPr lang="en-US" dirty="0" smtClean="0">
                <a:solidFill>
                  <a:schemeClr val="accent1"/>
                </a:solidFill>
                <a:latin typeface="Adobe Garamond Pro Bold" pitchFamily="18" charset="0"/>
              </a:rPr>
              <a:t> (20%)</a:t>
            </a:r>
            <a:endParaRPr lang="en-US" dirty="0" smtClean="0">
              <a:solidFill>
                <a:schemeClr val="accent1"/>
              </a:solidFill>
              <a:latin typeface="Adobe Garamond Pro Bold" pitchFamily="18" charset="0"/>
            </a:endParaRPr>
          </a:p>
          <a:p>
            <a:pPr marL="1771650" lvl="3" indent="-514350"/>
            <a:r>
              <a:rPr lang="en-US" dirty="0" smtClean="0">
                <a:solidFill>
                  <a:schemeClr val="accent1"/>
                </a:solidFill>
                <a:latin typeface="Adobe Garamond Pro Bold" pitchFamily="18" charset="0"/>
              </a:rPr>
              <a:t>20% of the grade</a:t>
            </a:r>
          </a:p>
          <a:p>
            <a:pPr marL="1314450" lvl="2" indent="-514350"/>
            <a:r>
              <a:rPr lang="en-US" dirty="0" smtClean="0">
                <a:solidFill>
                  <a:schemeClr val="accent1"/>
                </a:solidFill>
                <a:latin typeface="Adobe Garamond Pro Bold" pitchFamily="18" charset="0"/>
              </a:rPr>
              <a:t>Final Exam: May </a:t>
            </a:r>
            <a:r>
              <a:rPr lang="en-US" dirty="0" smtClean="0">
                <a:solidFill>
                  <a:schemeClr val="accent1"/>
                </a:solidFill>
                <a:latin typeface="Adobe Garamond Pro Bold" pitchFamily="18" charset="0"/>
              </a:rPr>
              <a:t>5</a:t>
            </a:r>
            <a:r>
              <a:rPr lang="en-US" baseline="30000" dirty="0" smtClean="0">
                <a:solidFill>
                  <a:schemeClr val="accent1"/>
                </a:solidFill>
                <a:latin typeface="Adobe Garamond Pro Bold" pitchFamily="18" charset="0"/>
              </a:rPr>
              <a:t>th </a:t>
            </a:r>
            <a:r>
              <a:rPr lang="en-US" dirty="0" smtClean="0">
                <a:solidFill>
                  <a:schemeClr val="accent1"/>
                </a:solidFill>
                <a:latin typeface="Adobe Garamond Pro Bold" pitchFamily="18" charset="0"/>
              </a:rPr>
              <a:t>(30%)</a:t>
            </a:r>
            <a:endParaRPr lang="en-US" dirty="0" smtClean="0">
              <a:solidFill>
                <a:schemeClr val="accent1"/>
              </a:solidFill>
              <a:latin typeface="Adobe Garamond Pro Bold" pitchFamily="18" charset="0"/>
            </a:endParaRPr>
          </a:p>
          <a:p>
            <a:pPr marL="1771650" lvl="3" indent="-514350"/>
            <a:r>
              <a:rPr lang="en-US" dirty="0" smtClean="0">
                <a:solidFill>
                  <a:schemeClr val="accent1"/>
                </a:solidFill>
                <a:latin typeface="Adobe Garamond Pro Bold" pitchFamily="18" charset="0"/>
              </a:rPr>
              <a:t>30% of the grade</a:t>
            </a:r>
          </a:p>
          <a:p>
            <a:pPr marL="1771650" lvl="3" indent="-514350"/>
            <a:r>
              <a:rPr lang="en-US" dirty="0" smtClean="0">
                <a:solidFill>
                  <a:schemeClr val="accent1"/>
                </a:solidFill>
                <a:latin typeface="Adobe Garamond Pro Bold" pitchFamily="18" charset="0"/>
              </a:rPr>
              <a:t>Cumulative</a:t>
            </a:r>
            <a:endParaRPr lang="en-US" dirty="0">
              <a:solidFill>
                <a:schemeClr val="accent1"/>
              </a:solidFill>
              <a:latin typeface="Adobe Garamond Pro Bold" pitchFamily="18" charset="0"/>
            </a:endParaRPr>
          </a:p>
        </p:txBody>
      </p:sp>
      <p:sp>
        <p:nvSpPr>
          <p:cNvPr id="6" name="Text Box 2"/>
          <p:cNvSpPr txBox="1">
            <a:spLocks noChangeArrowheads="1"/>
          </p:cNvSpPr>
          <p:nvPr/>
        </p:nvSpPr>
        <p:spPr bwMode="auto">
          <a:xfrm>
            <a:off x="6858000" y="1752600"/>
            <a:ext cx="1981200" cy="4572000"/>
          </a:xfrm>
          <a:prstGeom prst="rect">
            <a:avLst/>
          </a:prstGeom>
          <a:solidFill>
            <a:srgbClr val="F2F2F2"/>
          </a:solidFill>
          <a:ln w="38100">
            <a:solidFill>
              <a:srgbClr val="F2F2F2"/>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lvl="0" indent="0" eaLnBrk="1" fontAlgn="base" latinLnBrk="0" hangingPunct="1">
              <a:lnSpc>
                <a:spcPct val="100000"/>
              </a:lnSpc>
              <a:spcBef>
                <a:spcPct val="0"/>
              </a:spcBef>
              <a:spcAft>
                <a:spcPts val="1000"/>
              </a:spcAft>
              <a:tabLst/>
            </a:pPr>
            <a:r>
              <a:rPr kumimoji="0" lang="en-US" sz="2400" b="1" i="0" u="none" strike="noStrike" cap="none" normalizeH="0" baseline="0" dirty="0" smtClean="0">
                <a:ln>
                  <a:noFill/>
                </a:ln>
                <a:solidFill>
                  <a:schemeClr val="tx1"/>
                </a:solidFill>
                <a:effectLst/>
                <a:latin typeface="Calibri" pitchFamily="34" charset="0"/>
                <a:cs typeface="Arial" pitchFamily="34" charset="0"/>
              </a:rPr>
              <a:t>Grading  Scale</a:t>
            </a:r>
          </a:p>
          <a:p>
            <a:pPr marL="0" lvl="0" indent="0" eaLnBrk="1" fontAlgn="base" latinLnBrk="0" hangingPunct="1">
              <a:lnSpc>
                <a:spcPct val="100000"/>
              </a:lnSpc>
              <a:spcBef>
                <a:spcPct val="0"/>
              </a:spcBef>
              <a:spcAft>
                <a:spcPts val="1000"/>
              </a:spcAft>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A+</a:t>
            </a:r>
            <a:r>
              <a:rPr lang="en-US" sz="2000" dirty="0">
                <a:latin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Calibri" pitchFamily="34" charset="0"/>
                <a:cs typeface="Arial" pitchFamily="34" charset="0"/>
              </a:rPr>
              <a:t>100%</a:t>
            </a:r>
          </a:p>
          <a:p>
            <a:pPr marL="0" lvl="0" indent="0" eaLnBrk="1" fontAlgn="base" latinLnBrk="0" hangingPunct="1">
              <a:lnSpc>
                <a:spcPct val="100000"/>
              </a:lnSpc>
              <a:spcBef>
                <a:spcPct val="0"/>
              </a:spcBef>
              <a:spcAft>
                <a:spcPts val="1000"/>
              </a:spcAft>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A</a:t>
            </a:r>
            <a:r>
              <a:rPr kumimoji="0" lang="en-US" sz="20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Calibri" pitchFamily="34" charset="0"/>
                <a:cs typeface="Arial" pitchFamily="34" charset="0"/>
              </a:rPr>
              <a:t>95%</a:t>
            </a:r>
          </a:p>
          <a:p>
            <a:pPr marL="0" lvl="0" indent="0" eaLnBrk="1" fontAlgn="base" latinLnBrk="0" hangingPunct="1">
              <a:lnSpc>
                <a:spcPct val="100000"/>
              </a:lnSpc>
              <a:spcBef>
                <a:spcPct val="0"/>
              </a:spcBef>
              <a:spcAft>
                <a:spcPts val="1000"/>
              </a:spcAft>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A-</a:t>
            </a:r>
            <a:r>
              <a:rPr kumimoji="0" lang="en-US" sz="20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Calibri" pitchFamily="34" charset="0"/>
                <a:cs typeface="Arial" pitchFamily="34" charset="0"/>
              </a:rPr>
              <a:t>90%</a:t>
            </a:r>
          </a:p>
          <a:p>
            <a:pPr marL="0" lvl="0" indent="0" eaLnBrk="1" fontAlgn="base" latinLnBrk="0" hangingPunct="1">
              <a:lnSpc>
                <a:spcPct val="100000"/>
              </a:lnSpc>
              <a:spcBef>
                <a:spcPct val="0"/>
              </a:spcBef>
              <a:spcAft>
                <a:spcPts val="1000"/>
              </a:spcAft>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B+</a:t>
            </a:r>
            <a:r>
              <a:rPr kumimoji="0" lang="en-US" sz="20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Calibri" pitchFamily="34" charset="0"/>
                <a:cs typeface="Arial" pitchFamily="34" charset="0"/>
              </a:rPr>
              <a:t>88%</a:t>
            </a:r>
            <a:endParaRPr kumimoji="0" lang="en-US" sz="2000" b="0" i="0" u="none" strike="noStrike" cap="none" normalizeH="0" baseline="0" dirty="0" smtClean="0">
              <a:ln>
                <a:noFill/>
              </a:ln>
              <a:solidFill>
                <a:schemeClr val="tx1"/>
              </a:solidFill>
              <a:effectLst/>
              <a:latin typeface="Times New Roman" pitchFamily="18" charset="0"/>
              <a:cs typeface="Arial" pitchFamily="34" charset="0"/>
            </a:endParaRPr>
          </a:p>
          <a:p>
            <a:pPr marL="0" lvl="0" indent="0" eaLnBrk="1" fontAlgn="base" latinLnBrk="0" hangingPunct="1">
              <a:lnSpc>
                <a:spcPct val="100000"/>
              </a:lnSpc>
              <a:spcBef>
                <a:spcPct val="0"/>
              </a:spcBef>
              <a:spcAft>
                <a:spcPts val="1000"/>
              </a:spcAft>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B</a:t>
            </a:r>
            <a:r>
              <a:rPr kumimoji="0" lang="en-US" sz="20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Calibri" pitchFamily="34" charset="0"/>
                <a:cs typeface="Arial" pitchFamily="34" charset="0"/>
              </a:rPr>
              <a:t>85%</a:t>
            </a:r>
          </a:p>
          <a:p>
            <a:pPr marL="0" lvl="0" indent="0" eaLnBrk="1" fontAlgn="base" latinLnBrk="0" hangingPunct="1">
              <a:lnSpc>
                <a:spcPct val="100000"/>
              </a:lnSpc>
              <a:spcBef>
                <a:spcPct val="0"/>
              </a:spcBef>
              <a:spcAft>
                <a:spcPts val="1000"/>
              </a:spcAft>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B-</a:t>
            </a:r>
            <a:r>
              <a:rPr kumimoji="0" lang="en-US" sz="20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Calibri" pitchFamily="34" charset="0"/>
                <a:cs typeface="Arial" pitchFamily="34" charset="0"/>
              </a:rPr>
              <a:t>8</a:t>
            </a:r>
            <a:r>
              <a:rPr kumimoji="0" lang="en-US" sz="2000" b="0" i="0" u="none" strike="noStrike" cap="none" normalizeH="0" baseline="0" dirty="0" smtClean="0">
                <a:ln>
                  <a:noFill/>
                </a:ln>
                <a:solidFill>
                  <a:schemeClr val="tx1"/>
                </a:solidFill>
                <a:effectLst/>
                <a:latin typeface="Times New Roman" pitchFamily="18" charset="0"/>
                <a:cs typeface="Arial" pitchFamily="34" charset="0"/>
              </a:rPr>
              <a:t>0</a:t>
            </a:r>
            <a:r>
              <a:rPr kumimoji="0" lang="en-US" sz="2000" b="0" i="0" u="none" strike="noStrike" cap="none" normalizeH="0" baseline="0" dirty="0" smtClean="0">
                <a:ln>
                  <a:noFill/>
                </a:ln>
                <a:solidFill>
                  <a:schemeClr val="tx1"/>
                </a:solidFill>
                <a:effectLst/>
                <a:latin typeface="Calibri" pitchFamily="34" charset="0"/>
                <a:cs typeface="Arial" pitchFamily="34" charset="0"/>
              </a:rPr>
              <a:t>%</a:t>
            </a:r>
          </a:p>
          <a:p>
            <a:pPr marL="0" lvl="0" indent="0" eaLnBrk="1" fontAlgn="base" latinLnBrk="0" hangingPunct="1">
              <a:lnSpc>
                <a:spcPct val="100000"/>
              </a:lnSpc>
              <a:spcBef>
                <a:spcPct val="0"/>
              </a:spcBef>
              <a:spcAft>
                <a:spcPts val="1000"/>
              </a:spcAft>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C+</a:t>
            </a:r>
            <a:r>
              <a:rPr kumimoji="0" lang="en-US" sz="20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Calibri" pitchFamily="34" charset="0"/>
                <a:cs typeface="Arial" pitchFamily="34" charset="0"/>
              </a:rPr>
              <a:t>78%</a:t>
            </a:r>
          </a:p>
          <a:p>
            <a:pPr marL="0" lvl="0" indent="0" eaLnBrk="1" fontAlgn="base" latinLnBrk="0" hangingPunct="1">
              <a:lnSpc>
                <a:spcPct val="100000"/>
              </a:lnSpc>
              <a:spcBef>
                <a:spcPct val="0"/>
              </a:spcBef>
              <a:spcAft>
                <a:spcPts val="1000"/>
              </a:spcAft>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C</a:t>
            </a:r>
            <a:r>
              <a:rPr kumimoji="0" lang="en-US" sz="20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Calibri" pitchFamily="34" charset="0"/>
                <a:cs typeface="Arial" pitchFamily="34" charset="0"/>
              </a:rPr>
              <a:t>75%</a:t>
            </a:r>
          </a:p>
          <a:p>
            <a:pPr marL="0" lvl="0" indent="0" eaLnBrk="1" fontAlgn="base" latinLnBrk="0" hangingPunct="1">
              <a:lnSpc>
                <a:spcPct val="100000"/>
              </a:lnSpc>
              <a:spcBef>
                <a:spcPct val="0"/>
              </a:spcBef>
              <a:spcAft>
                <a:spcPts val="1000"/>
              </a:spcAft>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C-</a:t>
            </a:r>
            <a:r>
              <a:rPr kumimoji="0" lang="en-US" sz="20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Calibri" pitchFamily="34" charset="0"/>
                <a:cs typeface="Arial" pitchFamily="34" charset="0"/>
              </a:rPr>
              <a:t>7</a:t>
            </a:r>
            <a:r>
              <a:rPr kumimoji="0" lang="en-US" sz="2000" b="0" i="0" u="none" strike="noStrike" cap="none" normalizeH="0" baseline="0" dirty="0" smtClean="0">
                <a:ln>
                  <a:noFill/>
                </a:ln>
                <a:solidFill>
                  <a:schemeClr val="tx1"/>
                </a:solidFill>
                <a:effectLst/>
                <a:latin typeface="Times New Roman" pitchFamily="18" charset="0"/>
                <a:cs typeface="Arial" pitchFamily="34" charset="0"/>
              </a:rPr>
              <a:t>0</a:t>
            </a:r>
            <a:r>
              <a:rPr kumimoji="0" lang="en-US" sz="2000" b="0" i="0" u="none" strike="noStrike" cap="none" normalizeH="0" baseline="0" dirty="0" smtClean="0">
                <a:ln>
                  <a:noFill/>
                </a:ln>
                <a:solidFill>
                  <a:schemeClr val="tx1"/>
                </a:solidFill>
                <a:effectLst/>
                <a:latin typeface="Calibri" pitchFamily="34" charset="0"/>
                <a:cs typeface="Arial" pitchFamily="34" charset="0"/>
              </a:rPr>
              <a:t>%,  &amp;c.	&amp;c.</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itle 2"/>
          <p:cNvSpPr>
            <a:spLocks noGrp="1"/>
          </p:cNvSpPr>
          <p:nvPr>
            <p:ph type="title"/>
          </p:nvPr>
        </p:nvSpPr>
        <p:spPr>
          <a:xfrm>
            <a:off x="457200" y="152400"/>
            <a:ext cx="8229600" cy="1219200"/>
          </a:xfrm>
        </p:spPr>
        <p:style>
          <a:lnRef idx="2">
            <a:schemeClr val="accent1"/>
          </a:lnRef>
          <a:fillRef idx="1">
            <a:schemeClr val="lt1"/>
          </a:fillRef>
          <a:effectRef idx="0">
            <a:schemeClr val="accent1"/>
          </a:effectRef>
          <a:fontRef idx="minor">
            <a:schemeClr val="dk1"/>
          </a:fontRef>
        </p:style>
        <p:txBody>
          <a:bodyPr tIns="0">
            <a:normAutofit fontScale="90000"/>
          </a:bodyPr>
          <a:lstStyle/>
          <a:p>
            <a:r>
              <a:rPr lang="en-US" dirty="0" smtClean="0">
                <a:latin typeface="Adobe Garamond Pro Bold" pitchFamily="18" charset="0"/>
              </a:rPr>
              <a:t>PHI 361 Biology &amp; Society</a:t>
            </a:r>
            <a:br>
              <a:rPr lang="en-US" dirty="0" smtClean="0">
                <a:latin typeface="Adobe Garamond Pro Bold" pitchFamily="18" charset="0"/>
              </a:rPr>
            </a:br>
            <a:r>
              <a:rPr lang="en-US" sz="3600" b="1" dirty="0" smtClean="0">
                <a:latin typeface="Adobe Garamond Pro Bold" pitchFamily="18" charset="0"/>
              </a:rPr>
              <a:t>Spring 2011</a:t>
            </a:r>
            <a:endParaRPr lang="en-US" sz="3600" dirty="0">
              <a:latin typeface="Adobe Garamond Pro Bold" pitchFamily="18"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057400"/>
            <a:ext cx="8229600" cy="3611563"/>
          </a:xfrm>
        </p:spPr>
        <p:txBody>
          <a:bodyPr/>
          <a:lstStyle/>
          <a:p>
            <a:pPr>
              <a:buNone/>
            </a:pPr>
            <a:r>
              <a:rPr lang="en-US" sz="3600" b="1" dirty="0" smtClean="0">
                <a:solidFill>
                  <a:schemeClr val="accent1"/>
                </a:solidFill>
                <a:latin typeface="Adobe Garamond Pro Bold" pitchFamily="18" charset="0"/>
              </a:rPr>
              <a:t>Graded Elements</a:t>
            </a:r>
          </a:p>
          <a:p>
            <a:pPr marL="914400" lvl="1" indent="-514350">
              <a:buFont typeface="+mj-lt"/>
              <a:buAutoNum type="arabicPeriod" startAt="3"/>
            </a:pPr>
            <a:r>
              <a:rPr lang="en-US" dirty="0" smtClean="0">
                <a:solidFill>
                  <a:schemeClr val="accent1"/>
                </a:solidFill>
                <a:latin typeface="Adobe Garamond Pro Bold" pitchFamily="18" charset="0"/>
              </a:rPr>
              <a:t>Analysis &amp; Writing:  30% total</a:t>
            </a:r>
          </a:p>
          <a:p>
            <a:pPr marL="1314450" lvl="2" indent="-514350"/>
            <a:r>
              <a:rPr lang="en-US" dirty="0" smtClean="0">
                <a:solidFill>
                  <a:schemeClr val="accent1"/>
                </a:solidFill>
                <a:latin typeface="Adobe Garamond Pro Bold" pitchFamily="18" charset="0"/>
              </a:rPr>
              <a:t>Group Presentation: 10</a:t>
            </a:r>
            <a:r>
              <a:rPr lang="en-US" dirty="0" smtClean="0">
                <a:solidFill>
                  <a:schemeClr val="accent1"/>
                </a:solidFill>
                <a:latin typeface="Adobe Garamond Pro Bold" pitchFamily="18" charset="0"/>
              </a:rPr>
              <a:t>%</a:t>
            </a:r>
            <a:endParaRPr lang="en-US" dirty="0" smtClean="0">
              <a:solidFill>
                <a:schemeClr val="accent1"/>
              </a:solidFill>
              <a:latin typeface="Adobe Garamond Pro Bold" pitchFamily="18" charset="0"/>
            </a:endParaRPr>
          </a:p>
          <a:p>
            <a:pPr marL="1314450" lvl="2" indent="-514350"/>
            <a:r>
              <a:rPr lang="en-US" dirty="0" smtClean="0">
                <a:solidFill>
                  <a:schemeClr val="accent1"/>
                </a:solidFill>
                <a:latin typeface="Adobe Garamond Pro Bold" pitchFamily="18" charset="0"/>
              </a:rPr>
              <a:t>5-7 page paper: 20</a:t>
            </a:r>
            <a:r>
              <a:rPr lang="en-US" dirty="0" smtClean="0">
                <a:solidFill>
                  <a:schemeClr val="accent1"/>
                </a:solidFill>
                <a:latin typeface="Adobe Garamond Pro Bold" pitchFamily="18" charset="0"/>
              </a:rPr>
              <a:t>%</a:t>
            </a:r>
            <a:endParaRPr lang="en-US" dirty="0" smtClean="0">
              <a:solidFill>
                <a:schemeClr val="accent1"/>
              </a:solidFill>
              <a:latin typeface="Adobe Garamond Pro Bold" pitchFamily="18" charset="0"/>
            </a:endParaRPr>
          </a:p>
        </p:txBody>
      </p:sp>
      <p:sp>
        <p:nvSpPr>
          <p:cNvPr id="6" name="Text Box 2"/>
          <p:cNvSpPr txBox="1">
            <a:spLocks noChangeArrowheads="1"/>
          </p:cNvSpPr>
          <p:nvPr/>
        </p:nvSpPr>
        <p:spPr bwMode="auto">
          <a:xfrm>
            <a:off x="6858000" y="1752600"/>
            <a:ext cx="1981200" cy="4572000"/>
          </a:xfrm>
          <a:prstGeom prst="rect">
            <a:avLst/>
          </a:prstGeom>
          <a:solidFill>
            <a:srgbClr val="F2F2F2"/>
          </a:solidFill>
          <a:ln w="38100">
            <a:solidFill>
              <a:srgbClr val="F2F2F2"/>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lvl="0" indent="0" eaLnBrk="1" fontAlgn="base" latinLnBrk="0" hangingPunct="1">
              <a:lnSpc>
                <a:spcPct val="100000"/>
              </a:lnSpc>
              <a:spcBef>
                <a:spcPct val="0"/>
              </a:spcBef>
              <a:spcAft>
                <a:spcPts val="1000"/>
              </a:spcAft>
              <a:tabLst/>
            </a:pPr>
            <a:r>
              <a:rPr kumimoji="0" lang="en-US" sz="2400" b="1" i="0" u="none" strike="noStrike" cap="none" normalizeH="0" baseline="0" dirty="0" smtClean="0">
                <a:ln>
                  <a:noFill/>
                </a:ln>
                <a:solidFill>
                  <a:schemeClr val="tx1"/>
                </a:solidFill>
                <a:effectLst/>
                <a:latin typeface="Calibri" pitchFamily="34" charset="0"/>
                <a:cs typeface="Arial" pitchFamily="34" charset="0"/>
              </a:rPr>
              <a:t>Grading  Scale</a:t>
            </a:r>
          </a:p>
          <a:p>
            <a:pPr marL="0" lvl="0" indent="0" eaLnBrk="1" fontAlgn="base" latinLnBrk="0" hangingPunct="1">
              <a:lnSpc>
                <a:spcPct val="100000"/>
              </a:lnSpc>
              <a:spcBef>
                <a:spcPct val="0"/>
              </a:spcBef>
              <a:spcAft>
                <a:spcPts val="1000"/>
              </a:spcAft>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A+</a:t>
            </a:r>
            <a:r>
              <a:rPr lang="en-US" sz="2000" dirty="0">
                <a:latin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Calibri" pitchFamily="34" charset="0"/>
                <a:cs typeface="Arial" pitchFamily="34" charset="0"/>
              </a:rPr>
              <a:t>100%</a:t>
            </a:r>
          </a:p>
          <a:p>
            <a:pPr marL="0" lvl="0" indent="0" eaLnBrk="1" fontAlgn="base" latinLnBrk="0" hangingPunct="1">
              <a:lnSpc>
                <a:spcPct val="100000"/>
              </a:lnSpc>
              <a:spcBef>
                <a:spcPct val="0"/>
              </a:spcBef>
              <a:spcAft>
                <a:spcPts val="1000"/>
              </a:spcAft>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A</a:t>
            </a:r>
            <a:r>
              <a:rPr kumimoji="0" lang="en-US" sz="20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Calibri" pitchFamily="34" charset="0"/>
                <a:cs typeface="Arial" pitchFamily="34" charset="0"/>
              </a:rPr>
              <a:t>95%</a:t>
            </a:r>
          </a:p>
          <a:p>
            <a:pPr marL="0" lvl="0" indent="0" eaLnBrk="1" fontAlgn="base" latinLnBrk="0" hangingPunct="1">
              <a:lnSpc>
                <a:spcPct val="100000"/>
              </a:lnSpc>
              <a:spcBef>
                <a:spcPct val="0"/>
              </a:spcBef>
              <a:spcAft>
                <a:spcPts val="1000"/>
              </a:spcAft>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A-</a:t>
            </a:r>
            <a:r>
              <a:rPr kumimoji="0" lang="en-US" sz="20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Calibri" pitchFamily="34" charset="0"/>
                <a:cs typeface="Arial" pitchFamily="34" charset="0"/>
              </a:rPr>
              <a:t>90%</a:t>
            </a:r>
          </a:p>
          <a:p>
            <a:pPr marL="0" lvl="0" indent="0" eaLnBrk="1" fontAlgn="base" latinLnBrk="0" hangingPunct="1">
              <a:lnSpc>
                <a:spcPct val="100000"/>
              </a:lnSpc>
              <a:spcBef>
                <a:spcPct val="0"/>
              </a:spcBef>
              <a:spcAft>
                <a:spcPts val="1000"/>
              </a:spcAft>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B+</a:t>
            </a:r>
            <a:r>
              <a:rPr kumimoji="0" lang="en-US" sz="20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Calibri" pitchFamily="34" charset="0"/>
                <a:cs typeface="Arial" pitchFamily="34" charset="0"/>
              </a:rPr>
              <a:t>88%</a:t>
            </a:r>
            <a:endParaRPr kumimoji="0" lang="en-US" sz="2000" b="0" i="0" u="none" strike="noStrike" cap="none" normalizeH="0" baseline="0" dirty="0" smtClean="0">
              <a:ln>
                <a:noFill/>
              </a:ln>
              <a:solidFill>
                <a:schemeClr val="tx1"/>
              </a:solidFill>
              <a:effectLst/>
              <a:latin typeface="Times New Roman" pitchFamily="18" charset="0"/>
              <a:cs typeface="Arial" pitchFamily="34" charset="0"/>
            </a:endParaRPr>
          </a:p>
          <a:p>
            <a:pPr marL="0" lvl="0" indent="0" eaLnBrk="1" fontAlgn="base" latinLnBrk="0" hangingPunct="1">
              <a:lnSpc>
                <a:spcPct val="100000"/>
              </a:lnSpc>
              <a:spcBef>
                <a:spcPct val="0"/>
              </a:spcBef>
              <a:spcAft>
                <a:spcPts val="1000"/>
              </a:spcAft>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B</a:t>
            </a:r>
            <a:r>
              <a:rPr kumimoji="0" lang="en-US" sz="20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Calibri" pitchFamily="34" charset="0"/>
                <a:cs typeface="Arial" pitchFamily="34" charset="0"/>
              </a:rPr>
              <a:t>85%</a:t>
            </a:r>
          </a:p>
          <a:p>
            <a:pPr marL="0" lvl="0" indent="0" eaLnBrk="1" fontAlgn="base" latinLnBrk="0" hangingPunct="1">
              <a:lnSpc>
                <a:spcPct val="100000"/>
              </a:lnSpc>
              <a:spcBef>
                <a:spcPct val="0"/>
              </a:spcBef>
              <a:spcAft>
                <a:spcPts val="1000"/>
              </a:spcAft>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B-</a:t>
            </a:r>
            <a:r>
              <a:rPr kumimoji="0" lang="en-US" sz="20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Calibri" pitchFamily="34" charset="0"/>
                <a:cs typeface="Arial" pitchFamily="34" charset="0"/>
              </a:rPr>
              <a:t>8</a:t>
            </a:r>
            <a:r>
              <a:rPr kumimoji="0" lang="en-US" sz="2000" b="0" i="0" u="none" strike="noStrike" cap="none" normalizeH="0" baseline="0" dirty="0" smtClean="0">
                <a:ln>
                  <a:noFill/>
                </a:ln>
                <a:solidFill>
                  <a:schemeClr val="tx1"/>
                </a:solidFill>
                <a:effectLst/>
                <a:latin typeface="Times New Roman" pitchFamily="18" charset="0"/>
                <a:cs typeface="Arial" pitchFamily="34" charset="0"/>
              </a:rPr>
              <a:t>0</a:t>
            </a:r>
            <a:r>
              <a:rPr kumimoji="0" lang="en-US" sz="2000" b="0" i="0" u="none" strike="noStrike" cap="none" normalizeH="0" baseline="0" dirty="0" smtClean="0">
                <a:ln>
                  <a:noFill/>
                </a:ln>
                <a:solidFill>
                  <a:schemeClr val="tx1"/>
                </a:solidFill>
                <a:effectLst/>
                <a:latin typeface="Calibri" pitchFamily="34" charset="0"/>
                <a:cs typeface="Arial" pitchFamily="34" charset="0"/>
              </a:rPr>
              <a:t>%</a:t>
            </a:r>
          </a:p>
          <a:p>
            <a:pPr marL="0" lvl="0" indent="0" eaLnBrk="1" fontAlgn="base" latinLnBrk="0" hangingPunct="1">
              <a:lnSpc>
                <a:spcPct val="100000"/>
              </a:lnSpc>
              <a:spcBef>
                <a:spcPct val="0"/>
              </a:spcBef>
              <a:spcAft>
                <a:spcPts val="1000"/>
              </a:spcAft>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C+</a:t>
            </a:r>
            <a:r>
              <a:rPr kumimoji="0" lang="en-US" sz="20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Calibri" pitchFamily="34" charset="0"/>
                <a:cs typeface="Arial" pitchFamily="34" charset="0"/>
              </a:rPr>
              <a:t>78%</a:t>
            </a:r>
          </a:p>
          <a:p>
            <a:pPr marL="0" lvl="0" indent="0" eaLnBrk="1" fontAlgn="base" latinLnBrk="0" hangingPunct="1">
              <a:lnSpc>
                <a:spcPct val="100000"/>
              </a:lnSpc>
              <a:spcBef>
                <a:spcPct val="0"/>
              </a:spcBef>
              <a:spcAft>
                <a:spcPts val="1000"/>
              </a:spcAft>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C</a:t>
            </a:r>
            <a:r>
              <a:rPr kumimoji="0" lang="en-US" sz="20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Calibri" pitchFamily="34" charset="0"/>
                <a:cs typeface="Arial" pitchFamily="34" charset="0"/>
              </a:rPr>
              <a:t>75%</a:t>
            </a:r>
          </a:p>
          <a:p>
            <a:pPr marL="0" lvl="0" indent="0" eaLnBrk="1" fontAlgn="base" latinLnBrk="0" hangingPunct="1">
              <a:lnSpc>
                <a:spcPct val="100000"/>
              </a:lnSpc>
              <a:spcBef>
                <a:spcPct val="0"/>
              </a:spcBef>
              <a:spcAft>
                <a:spcPts val="1000"/>
              </a:spcAft>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C-</a:t>
            </a:r>
            <a:r>
              <a:rPr kumimoji="0" lang="en-US" sz="20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Calibri" pitchFamily="34" charset="0"/>
                <a:cs typeface="Arial" pitchFamily="34" charset="0"/>
              </a:rPr>
              <a:t>7</a:t>
            </a:r>
            <a:r>
              <a:rPr kumimoji="0" lang="en-US" sz="2000" b="0" i="0" u="none" strike="noStrike" cap="none" normalizeH="0" baseline="0" dirty="0" smtClean="0">
                <a:ln>
                  <a:noFill/>
                </a:ln>
                <a:solidFill>
                  <a:schemeClr val="tx1"/>
                </a:solidFill>
                <a:effectLst/>
                <a:latin typeface="Times New Roman" pitchFamily="18" charset="0"/>
                <a:cs typeface="Arial" pitchFamily="34" charset="0"/>
              </a:rPr>
              <a:t>0</a:t>
            </a:r>
            <a:r>
              <a:rPr kumimoji="0" lang="en-US" sz="2000" b="0" i="0" u="none" strike="noStrike" cap="none" normalizeH="0" baseline="0" dirty="0" smtClean="0">
                <a:ln>
                  <a:noFill/>
                </a:ln>
                <a:solidFill>
                  <a:schemeClr val="tx1"/>
                </a:solidFill>
                <a:effectLst/>
                <a:latin typeface="Calibri" pitchFamily="34" charset="0"/>
                <a:cs typeface="Arial" pitchFamily="34" charset="0"/>
              </a:rPr>
              <a:t>%,  &amp;c.	&amp;c.</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itle 2"/>
          <p:cNvSpPr>
            <a:spLocks noGrp="1"/>
          </p:cNvSpPr>
          <p:nvPr>
            <p:ph type="title"/>
          </p:nvPr>
        </p:nvSpPr>
        <p:spPr>
          <a:xfrm>
            <a:off x="457200" y="152400"/>
            <a:ext cx="8229600" cy="1219200"/>
          </a:xfrm>
        </p:spPr>
        <p:style>
          <a:lnRef idx="2">
            <a:schemeClr val="accent1"/>
          </a:lnRef>
          <a:fillRef idx="1">
            <a:schemeClr val="lt1"/>
          </a:fillRef>
          <a:effectRef idx="0">
            <a:schemeClr val="accent1"/>
          </a:effectRef>
          <a:fontRef idx="minor">
            <a:schemeClr val="dk1"/>
          </a:fontRef>
        </p:style>
        <p:txBody>
          <a:bodyPr tIns="0">
            <a:normAutofit fontScale="90000"/>
          </a:bodyPr>
          <a:lstStyle/>
          <a:p>
            <a:r>
              <a:rPr lang="en-US" dirty="0" smtClean="0">
                <a:latin typeface="Adobe Garamond Pro Bold" pitchFamily="18" charset="0"/>
              </a:rPr>
              <a:t>PHI 361 Biology &amp; Society</a:t>
            </a:r>
            <a:br>
              <a:rPr lang="en-US" dirty="0" smtClean="0">
                <a:latin typeface="Adobe Garamond Pro Bold" pitchFamily="18" charset="0"/>
              </a:rPr>
            </a:br>
            <a:r>
              <a:rPr lang="en-US" sz="3600" b="1" dirty="0" smtClean="0">
                <a:latin typeface="Adobe Garamond Pro Bold" pitchFamily="18" charset="0"/>
              </a:rPr>
              <a:t>Spring 2011</a:t>
            </a:r>
            <a:endParaRPr lang="en-US" sz="3600" dirty="0">
              <a:latin typeface="Adobe Garamond Pro Bold" pitchFamily="18"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057400"/>
            <a:ext cx="8229600" cy="3611563"/>
          </a:xfrm>
        </p:spPr>
        <p:txBody>
          <a:bodyPr/>
          <a:lstStyle/>
          <a:p>
            <a:pPr>
              <a:buNone/>
            </a:pPr>
            <a:r>
              <a:rPr lang="en-US" sz="3600" b="1" dirty="0" smtClean="0">
                <a:solidFill>
                  <a:schemeClr val="accent1"/>
                </a:solidFill>
                <a:latin typeface="Adobe Garamond Pro Bold" pitchFamily="18" charset="0"/>
              </a:rPr>
              <a:t>Graded Elements</a:t>
            </a:r>
          </a:p>
          <a:p>
            <a:pPr marL="914400" lvl="1" indent="-514350">
              <a:buFont typeface="+mj-lt"/>
              <a:buAutoNum type="arabicPeriod" startAt="4"/>
            </a:pPr>
            <a:r>
              <a:rPr lang="en-US" dirty="0" smtClean="0">
                <a:solidFill>
                  <a:schemeClr val="accent1"/>
                </a:solidFill>
                <a:latin typeface="Adobe Garamond Pro Bold" pitchFamily="18" charset="0"/>
              </a:rPr>
              <a:t>Supplementary Attendance (Extra Credit)</a:t>
            </a:r>
          </a:p>
          <a:p>
            <a:pPr marL="1314450" lvl="2" indent="-514350"/>
            <a:r>
              <a:rPr lang="en-US" dirty="0" smtClean="0">
                <a:solidFill>
                  <a:schemeClr val="accent1"/>
                </a:solidFill>
                <a:latin typeface="Adobe Garamond Pro Bold" pitchFamily="18" charset="0"/>
              </a:rPr>
              <a:t>Perfect attendance = +3%</a:t>
            </a:r>
            <a:endParaRPr lang="en-US" dirty="0">
              <a:solidFill>
                <a:schemeClr val="accent1"/>
              </a:solidFill>
              <a:latin typeface="Adobe Garamond Pro Bold" pitchFamily="18" charset="0"/>
            </a:endParaRPr>
          </a:p>
          <a:p>
            <a:pPr marL="1314450" lvl="2" indent="-514350"/>
            <a:r>
              <a:rPr lang="en-US" dirty="0" smtClean="0">
                <a:solidFill>
                  <a:schemeClr val="accent1"/>
                </a:solidFill>
                <a:latin typeface="Adobe Garamond Pro Bold" pitchFamily="18" charset="0"/>
              </a:rPr>
              <a:t>One free unexcused absence</a:t>
            </a:r>
          </a:p>
          <a:p>
            <a:pPr marL="1314450" lvl="2" indent="-514350"/>
            <a:r>
              <a:rPr lang="en-US" dirty="0" smtClean="0">
                <a:solidFill>
                  <a:schemeClr val="accent1"/>
                </a:solidFill>
                <a:latin typeface="Adobe Garamond Pro Bold" pitchFamily="18" charset="0"/>
              </a:rPr>
              <a:t>-2% deduction for every unexcused absence thereafter</a:t>
            </a:r>
          </a:p>
          <a:p>
            <a:pPr marL="1314450" lvl="2" indent="-514350"/>
            <a:r>
              <a:rPr lang="en-US" dirty="0" smtClean="0">
                <a:solidFill>
                  <a:schemeClr val="accent1"/>
                </a:solidFill>
                <a:latin typeface="Adobe Garamond Pro Bold" pitchFamily="18" charset="0"/>
                <a:sym typeface="Symbol"/>
              </a:rPr>
              <a:t> 5 unexcused absences = failure</a:t>
            </a:r>
            <a:endParaRPr lang="en-US" dirty="0" smtClean="0">
              <a:solidFill>
                <a:schemeClr val="accent1"/>
              </a:solidFill>
              <a:latin typeface="Adobe Garamond Pro Bold" pitchFamily="18" charset="0"/>
            </a:endParaRPr>
          </a:p>
        </p:txBody>
      </p:sp>
      <p:sp>
        <p:nvSpPr>
          <p:cNvPr id="7" name="Title 2"/>
          <p:cNvSpPr>
            <a:spLocks noGrp="1"/>
          </p:cNvSpPr>
          <p:nvPr>
            <p:ph type="title"/>
          </p:nvPr>
        </p:nvSpPr>
        <p:spPr>
          <a:xfrm>
            <a:off x="457200" y="152400"/>
            <a:ext cx="8229600" cy="1219200"/>
          </a:xfrm>
        </p:spPr>
        <p:style>
          <a:lnRef idx="2">
            <a:schemeClr val="accent1"/>
          </a:lnRef>
          <a:fillRef idx="1">
            <a:schemeClr val="lt1"/>
          </a:fillRef>
          <a:effectRef idx="0">
            <a:schemeClr val="accent1"/>
          </a:effectRef>
          <a:fontRef idx="minor">
            <a:schemeClr val="dk1"/>
          </a:fontRef>
        </p:style>
        <p:txBody>
          <a:bodyPr tIns="0">
            <a:normAutofit fontScale="90000"/>
          </a:bodyPr>
          <a:lstStyle/>
          <a:p>
            <a:r>
              <a:rPr lang="en-US" dirty="0" smtClean="0">
                <a:latin typeface="Adobe Garamond Pro Bold" pitchFamily="18" charset="0"/>
              </a:rPr>
              <a:t>PHI 361 Biology &amp; Society</a:t>
            </a:r>
            <a:br>
              <a:rPr lang="en-US" dirty="0" smtClean="0">
                <a:latin typeface="Adobe Garamond Pro Bold" pitchFamily="18" charset="0"/>
              </a:rPr>
            </a:br>
            <a:r>
              <a:rPr lang="en-US" sz="3600" b="1" dirty="0" smtClean="0">
                <a:latin typeface="Adobe Garamond Pro Bold" pitchFamily="18" charset="0"/>
              </a:rPr>
              <a:t>Spring 2011</a:t>
            </a:r>
            <a:endParaRPr lang="en-US" sz="3600" dirty="0">
              <a:latin typeface="Adobe Garamond Pro Bold"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20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20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057400"/>
            <a:ext cx="8229600" cy="4038600"/>
          </a:xfrm>
        </p:spPr>
        <p:txBody>
          <a:bodyPr/>
          <a:lstStyle/>
          <a:p>
            <a:pPr>
              <a:buNone/>
            </a:pPr>
            <a:r>
              <a:rPr lang="en-US" sz="3600" b="1" dirty="0" smtClean="0">
                <a:solidFill>
                  <a:schemeClr val="accent1"/>
                </a:solidFill>
                <a:latin typeface="Adobe Garamond Pro Bold" pitchFamily="18" charset="0"/>
              </a:rPr>
              <a:t>Disability Services</a:t>
            </a:r>
            <a:endParaRPr lang="en-US" sz="3600" dirty="0"/>
          </a:p>
          <a:p>
            <a:r>
              <a:rPr lang="en-US" sz="2400" dirty="0"/>
              <a:t>If you have a documented disability which requires academic accommodations, please contact the professor as soon as possible. In order to receive accommodations in this course, you must provide me with a </a:t>
            </a:r>
            <a:r>
              <a:rPr lang="en-US" sz="2400" b="1" dirty="0"/>
              <a:t>Letter of Accommodation</a:t>
            </a:r>
            <a:r>
              <a:rPr lang="en-US" sz="2400" dirty="0"/>
              <a:t> from the Disability Resource Center. If you have not already done so, please register with the Disability Resource Center (Room 2 Alumni Gym, 257-2754, </a:t>
            </a:r>
            <a:r>
              <a:rPr lang="en-US" sz="2400" dirty="0" smtClean="0">
                <a:hlinkClick r:id="rId2"/>
              </a:rPr>
              <a:t>jkarnes@uky.edu</a:t>
            </a:r>
            <a:r>
              <a:rPr lang="en-US" sz="2400" dirty="0" smtClean="0"/>
              <a:t>) </a:t>
            </a:r>
            <a:r>
              <a:rPr lang="en-US" sz="2400" dirty="0"/>
              <a:t>for coordination of campus disability services available to students with disabilities. </a:t>
            </a:r>
          </a:p>
        </p:txBody>
      </p:sp>
      <p:sp>
        <p:nvSpPr>
          <p:cNvPr id="7" name="Title 2"/>
          <p:cNvSpPr>
            <a:spLocks noGrp="1"/>
          </p:cNvSpPr>
          <p:nvPr>
            <p:ph type="title"/>
          </p:nvPr>
        </p:nvSpPr>
        <p:spPr>
          <a:xfrm>
            <a:off x="457200" y="152400"/>
            <a:ext cx="8229600" cy="1219200"/>
          </a:xfrm>
        </p:spPr>
        <p:style>
          <a:lnRef idx="2">
            <a:schemeClr val="accent1"/>
          </a:lnRef>
          <a:fillRef idx="1">
            <a:schemeClr val="lt1"/>
          </a:fillRef>
          <a:effectRef idx="0">
            <a:schemeClr val="accent1"/>
          </a:effectRef>
          <a:fontRef idx="minor">
            <a:schemeClr val="dk1"/>
          </a:fontRef>
        </p:style>
        <p:txBody>
          <a:bodyPr tIns="0">
            <a:normAutofit fontScale="90000"/>
          </a:bodyPr>
          <a:lstStyle/>
          <a:p>
            <a:r>
              <a:rPr lang="en-US" dirty="0" smtClean="0">
                <a:latin typeface="Adobe Garamond Pro Bold" pitchFamily="18" charset="0"/>
              </a:rPr>
              <a:t>PHI 361 Biology &amp; Society</a:t>
            </a:r>
            <a:br>
              <a:rPr lang="en-US" dirty="0" smtClean="0">
                <a:latin typeface="Adobe Garamond Pro Bold" pitchFamily="18" charset="0"/>
              </a:rPr>
            </a:br>
            <a:r>
              <a:rPr lang="en-US" sz="3600" b="1" dirty="0" smtClean="0">
                <a:latin typeface="Adobe Garamond Pro Bold" pitchFamily="18" charset="0"/>
              </a:rPr>
              <a:t>Spring 2011</a:t>
            </a:r>
            <a:endParaRPr lang="en-US" sz="3600" dirty="0">
              <a:latin typeface="Adobe Garamond Pro Bold" pitchFamily="18"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057400"/>
            <a:ext cx="8229600" cy="4038600"/>
          </a:xfrm>
        </p:spPr>
        <p:txBody>
          <a:bodyPr/>
          <a:lstStyle/>
          <a:p>
            <a:pPr>
              <a:buNone/>
            </a:pPr>
            <a:r>
              <a:rPr lang="en-US" sz="3600" b="1" dirty="0" smtClean="0">
                <a:solidFill>
                  <a:schemeClr val="accent1"/>
                </a:solidFill>
                <a:latin typeface="Adobe Garamond Pro Bold" pitchFamily="18" charset="0"/>
              </a:rPr>
              <a:t>Academic Integrity</a:t>
            </a:r>
            <a:endParaRPr lang="en-US" sz="3600" dirty="0"/>
          </a:p>
          <a:p>
            <a:r>
              <a:rPr lang="en-US" sz="2400" dirty="0" smtClean="0"/>
              <a:t>Any evidence of </a:t>
            </a:r>
            <a:r>
              <a:rPr lang="en-US" sz="2400" b="1" dirty="0" smtClean="0"/>
              <a:t>plagiarism</a:t>
            </a:r>
            <a:r>
              <a:rPr lang="en-US" sz="2400" dirty="0" smtClean="0"/>
              <a:t> from any source </a:t>
            </a:r>
            <a:r>
              <a:rPr lang="en-US" sz="2400" b="1" dirty="0" smtClean="0"/>
              <a:t>or cheating</a:t>
            </a:r>
            <a:r>
              <a:rPr lang="en-US" sz="2400" dirty="0" smtClean="0"/>
              <a:t> in any aspect of this class will result in </a:t>
            </a:r>
            <a:r>
              <a:rPr lang="en-US" sz="2400" b="1" dirty="0" smtClean="0"/>
              <a:t>a zero for the class and may result in a permanent mark</a:t>
            </a:r>
            <a:r>
              <a:rPr lang="en-US" sz="2400" dirty="0" smtClean="0"/>
              <a:t> on your student transcripts.</a:t>
            </a:r>
          </a:p>
          <a:p>
            <a:pPr lvl="1">
              <a:spcBef>
                <a:spcPts val="1200"/>
              </a:spcBef>
              <a:spcAft>
                <a:spcPts val="1200"/>
              </a:spcAft>
            </a:pPr>
            <a:r>
              <a:rPr lang="en-US" sz="2000" u="sng" dirty="0" smtClean="0">
                <a:hlinkClick r:id="rId2"/>
              </a:rPr>
              <a:t>Plagiarism Information Sheet</a:t>
            </a:r>
            <a:endParaRPr lang="en-US" sz="2000" u="sng" dirty="0" smtClean="0"/>
          </a:p>
          <a:p>
            <a:pPr lvl="1"/>
            <a:r>
              <a:rPr lang="en-US" sz="2000" u="sng" dirty="0" smtClean="0">
                <a:hlinkClick r:id="rId3"/>
              </a:rPr>
              <a:t>How to Avoid Plagiarism</a:t>
            </a:r>
            <a:endParaRPr lang="en-US" sz="2000" u="sng" dirty="0" smtClean="0"/>
          </a:p>
          <a:p>
            <a:pPr lvl="1"/>
            <a:endParaRPr lang="en-US" sz="2000" dirty="0"/>
          </a:p>
        </p:txBody>
      </p:sp>
      <p:pic>
        <p:nvPicPr>
          <p:cNvPr id="6" name="Picture 2">
            <a:hlinkClick r:id="rId4"/>
          </p:cNvPr>
          <p:cNvPicPr>
            <a:picLocks noChangeAspect="1" noChangeArrowheads="1"/>
          </p:cNvPicPr>
          <p:nvPr/>
        </p:nvPicPr>
        <p:blipFill>
          <a:blip r:embed="rId5" cstate="print"/>
          <a:srcRect/>
          <a:stretch>
            <a:fillRect/>
          </a:stretch>
        </p:blipFill>
        <p:spPr bwMode="auto">
          <a:xfrm>
            <a:off x="285750" y="5029200"/>
            <a:ext cx="8572500" cy="1238250"/>
          </a:xfrm>
          <a:prstGeom prst="rect">
            <a:avLst/>
          </a:prstGeom>
          <a:noFill/>
          <a:ln w="9525">
            <a:noFill/>
            <a:miter lim="800000"/>
            <a:headEnd/>
            <a:tailEnd/>
          </a:ln>
        </p:spPr>
      </p:pic>
      <p:sp>
        <p:nvSpPr>
          <p:cNvPr id="8" name="Title 2"/>
          <p:cNvSpPr>
            <a:spLocks noGrp="1"/>
          </p:cNvSpPr>
          <p:nvPr>
            <p:ph type="title"/>
          </p:nvPr>
        </p:nvSpPr>
        <p:spPr>
          <a:xfrm>
            <a:off x="457200" y="152400"/>
            <a:ext cx="8229600" cy="1219200"/>
          </a:xfrm>
        </p:spPr>
        <p:style>
          <a:lnRef idx="2">
            <a:schemeClr val="accent1"/>
          </a:lnRef>
          <a:fillRef idx="1">
            <a:schemeClr val="lt1"/>
          </a:fillRef>
          <a:effectRef idx="0">
            <a:schemeClr val="accent1"/>
          </a:effectRef>
          <a:fontRef idx="minor">
            <a:schemeClr val="dk1"/>
          </a:fontRef>
        </p:style>
        <p:txBody>
          <a:bodyPr tIns="0">
            <a:normAutofit fontScale="90000"/>
          </a:bodyPr>
          <a:lstStyle/>
          <a:p>
            <a:r>
              <a:rPr lang="en-US" dirty="0" smtClean="0">
                <a:latin typeface="Adobe Garamond Pro Bold" pitchFamily="18" charset="0"/>
              </a:rPr>
              <a:t>PHI 361 Biology &amp; Society</a:t>
            </a:r>
            <a:br>
              <a:rPr lang="en-US" dirty="0" smtClean="0">
                <a:latin typeface="Adobe Garamond Pro Bold" pitchFamily="18" charset="0"/>
              </a:rPr>
            </a:br>
            <a:r>
              <a:rPr lang="en-US" sz="3600" b="1" dirty="0" smtClean="0">
                <a:latin typeface="Adobe Garamond Pro Bold" pitchFamily="18" charset="0"/>
              </a:rPr>
              <a:t>Spring 2011</a:t>
            </a:r>
            <a:endParaRPr lang="en-US" sz="3600" dirty="0">
              <a:latin typeface="Adobe Garamond Pro Bold"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20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2000"/>
                                        <p:tgtEl>
                                          <p:spTgt spid="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1023</Words>
  <Application>Microsoft Office PowerPoint</Application>
  <PresentationFormat>On-screen Show (4:3)</PresentationFormat>
  <Paragraphs>141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PHI 361 Biology &amp; Society Spring 2011</vt:lpstr>
      <vt:lpstr>PHI 361 Biology &amp; Society Spring 2011</vt:lpstr>
      <vt:lpstr>PHI 361 Biology &amp; Society Spring 2011</vt:lpstr>
      <vt:lpstr>PHI 361 Biology &amp; Society Spring 2011</vt:lpstr>
      <vt:lpstr>PHI 361 Biology &amp; Society Spring 2011</vt:lpstr>
      <vt:lpstr>PHI 361 Biology &amp; Society Spring 2011</vt:lpstr>
      <vt:lpstr>PHI 361 Biology &amp; Society Spring 2011</vt:lpstr>
      <vt:lpstr>PHI 361 Biology &amp; Society Spring 2011</vt:lpstr>
      <vt:lpstr>PHI 361 Biology &amp; Society Spring 2011</vt:lpstr>
      <vt:lpstr>Aristotle</vt:lpstr>
      <vt:lpstr>Aristotle</vt:lpstr>
      <vt:lpstr>Aristotle</vt:lpstr>
      <vt:lpstr>Aristotle</vt:lpstr>
      <vt:lpstr>Aristotle</vt:lpstr>
      <vt:lpstr>Aristotle</vt:lpstr>
      <vt:lpstr>Aristotle</vt:lpstr>
      <vt:lpstr>Aristotle</vt:lpstr>
      <vt:lpstr>Aristotle</vt:lpstr>
      <vt:lpstr>Aristotle</vt:lpstr>
      <vt:lpstr>Aristotle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Aristotle</dc:title>
  <dc:creator>Bob</dc:creator>
  <cp:lastModifiedBy>Bob</cp:lastModifiedBy>
  <cp:revision>123</cp:revision>
  <dcterms:created xsi:type="dcterms:W3CDTF">2010-01-14T02:01:12Z</dcterms:created>
  <dcterms:modified xsi:type="dcterms:W3CDTF">2011-01-13T13:50:22Z</dcterms:modified>
</cp:coreProperties>
</file>